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48"/>
  </p:notesMasterIdLst>
  <p:handoutMasterIdLst>
    <p:handoutMasterId r:id="rId49"/>
  </p:handoutMasterIdLst>
  <p:sldIdLst>
    <p:sldId id="259" r:id="rId3"/>
    <p:sldId id="256" r:id="rId4"/>
    <p:sldId id="302" r:id="rId5"/>
    <p:sldId id="282" r:id="rId6"/>
    <p:sldId id="284" r:id="rId7"/>
    <p:sldId id="443" r:id="rId8"/>
    <p:sldId id="370" r:id="rId9"/>
    <p:sldId id="401" r:id="rId10"/>
    <p:sldId id="402" r:id="rId11"/>
    <p:sldId id="301" r:id="rId12"/>
    <p:sldId id="285" r:id="rId13"/>
    <p:sldId id="286" r:id="rId14"/>
    <p:sldId id="444" r:id="rId15"/>
    <p:sldId id="313" r:id="rId16"/>
    <p:sldId id="410" r:id="rId17"/>
    <p:sldId id="303" r:id="rId18"/>
    <p:sldId id="288" r:id="rId19"/>
    <p:sldId id="283" r:id="rId20"/>
    <p:sldId id="300" r:id="rId21"/>
    <p:sldId id="293" r:id="rId22"/>
    <p:sldId id="340" r:id="rId23"/>
    <p:sldId id="341" r:id="rId24"/>
    <p:sldId id="344" r:id="rId25"/>
    <p:sldId id="347" r:id="rId26"/>
    <p:sldId id="345" r:id="rId27"/>
    <p:sldId id="346" r:id="rId28"/>
    <p:sldId id="343" r:id="rId29"/>
    <p:sldId id="304" r:id="rId30"/>
    <p:sldId id="289" r:id="rId31"/>
    <p:sldId id="291" r:id="rId32"/>
    <p:sldId id="292" r:id="rId33"/>
    <p:sldId id="408" r:id="rId34"/>
    <p:sldId id="440" r:id="rId35"/>
    <p:sldId id="441" r:id="rId36"/>
    <p:sldId id="442" r:id="rId37"/>
    <p:sldId id="405" r:id="rId38"/>
    <p:sldId id="305" r:id="rId39"/>
    <p:sldId id="294" r:id="rId40"/>
    <p:sldId id="295" r:id="rId41"/>
    <p:sldId id="299" r:id="rId42"/>
    <p:sldId id="367" r:id="rId43"/>
    <p:sldId id="297" r:id="rId44"/>
    <p:sldId id="298" r:id="rId45"/>
    <p:sldId id="369" r:id="rId46"/>
    <p:sldId id="407" r:id="rId4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7B3B"/>
    <a:srgbClr val="385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36" autoAdjust="0"/>
    <p:restoredTop sz="94554" autoAdjust="0"/>
  </p:normalViewPr>
  <p:slideViewPr>
    <p:cSldViewPr snapToGrid="0">
      <p:cViewPr varScale="1">
        <p:scale>
          <a:sx n="109" d="100"/>
          <a:sy n="109" d="100"/>
        </p:scale>
        <p:origin x="5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5D3F9547-C93D-48CC-AC6F-5C2CE51806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5B9F918-1460-4628-9F02-9712BE064E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30E55-CF13-417A-9EF7-1E403E98D69D}" type="datetimeFigureOut">
              <a:rPr lang="zh-CN" altLang="en-US" smtClean="0"/>
              <a:t>2022/4/1 Friday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095A0AA-5122-4193-8093-AF59A55ADD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EA88A2B-E2A5-4417-9E1F-C5F9CDEE15F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F1B07-2307-4BAA-B008-12A4CA53AD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2203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014E7-46F5-496F-8E4E-D3183AC07714}" type="datetimeFigureOut">
              <a:rPr lang="zh-CN" altLang="en-US" smtClean="0"/>
              <a:t>2022/4/1 Friday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8A990-366B-4DE7-BB15-10EA8443B5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6FF425E-3B7B-4CF4-9869-9DA560C71334}" type="slidenum">
              <a:rPr lang="en-US" altLang="zh-CN">
                <a:solidFill>
                  <a:srgbClr val="000000"/>
                </a:solidFill>
              </a:rPr>
              <a:t>1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C8A990-366B-4DE7-BB15-10EA8443B54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4069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C8A990-366B-4DE7-BB15-10EA8443B542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C8A990-366B-4DE7-BB15-10EA8443B542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C8A990-366B-4DE7-BB15-10EA8443B542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C8A990-366B-4DE7-BB15-10EA8443B542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C8A990-366B-4DE7-BB15-10EA8443B542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4513-1FAF-4758-917B-593C6A53A6B9}" type="datetimeFigureOut">
              <a:rPr lang="zh-CN" altLang="en-US" smtClean="0"/>
              <a:t>2022/4/1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0243B-879C-45A7-9C29-9B7B62A41D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4513-1FAF-4758-917B-593C6A53A6B9}" type="datetimeFigureOut">
              <a:rPr lang="zh-CN" altLang="en-US" smtClean="0"/>
              <a:t>2022/4/1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0243B-879C-45A7-9C29-9B7B62A41D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4513-1FAF-4758-917B-593C6A53A6B9}" type="datetimeFigureOut">
              <a:rPr lang="zh-CN" altLang="en-US" smtClean="0"/>
              <a:t>2022/4/1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0243B-879C-45A7-9C29-9B7B62A41D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复件 (2) 2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034" y="116320"/>
            <a:ext cx="1824567" cy="17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 hasCustomPrompt="1"/>
          </p:nvPr>
        </p:nvSpPr>
        <p:spPr>
          <a:xfrm>
            <a:off x="1828800" y="3933826"/>
            <a:ext cx="8534400" cy="1704975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mtClean="0">
                <a:effectLst/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971088"/>
            <a:ext cx="12192000" cy="1730375"/>
          </a:xfrm>
          <a:solidFill>
            <a:srgbClr val="004600"/>
          </a:solidFill>
        </p:spPr>
        <p:txBody>
          <a:bodyPr/>
          <a:lstStyle>
            <a:lvl1pPr>
              <a:defRPr sz="3600" smtClean="0">
                <a:effectLst/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777777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fld id="{60ADBC9D-3B74-4FDC-A254-0C76847698CB}" type="slidenum">
              <a:rPr lang="en-US" altLang="zh-CN"/>
              <a:t>‹#›</a:t>
            </a:fld>
            <a:endParaRPr lang="en-US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 algn="ctr">
              <a:defRPr b="1">
                <a:solidFill>
                  <a:srgbClr val="777777"/>
                </a:solidFill>
                <a:ea typeface="华文新魏" panose="02010800040101010101" pitchFamily="2" charset="-122"/>
              </a:defRPr>
            </a:lvl1pPr>
          </a:lstStyle>
          <a:p>
            <a:pPr>
              <a:defRPr/>
            </a:pPr>
            <a:r>
              <a:rPr lang="zh-CN" altLang="en-US"/>
              <a:t>勤奋 严谨 求实 创新</a:t>
            </a:r>
            <a:endParaRPr lang="en-US" altLang="zh-CN" dirty="0"/>
          </a:p>
        </p:txBody>
      </p:sp>
    </p:spTree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1"/>
            <a:ext cx="12192000" cy="1412875"/>
          </a:xfrm>
          <a:prstGeom prst="rect">
            <a:avLst/>
          </a:prstGeom>
          <a:solidFill>
            <a:srgbClr val="0046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z="1800" b="1">
              <a:solidFill>
                <a:prstClr val="black"/>
              </a:solidFill>
            </a:endParaRPr>
          </a:p>
        </p:txBody>
      </p:sp>
      <p:pic>
        <p:nvPicPr>
          <p:cNvPr id="5" name="Picture 10" descr="复件 (2) 2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" y="6237288"/>
            <a:ext cx="6731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91251" y="1022351"/>
            <a:ext cx="4800600" cy="1470025"/>
          </a:xfrm>
        </p:spPr>
        <p:txBody>
          <a:bodyPr/>
          <a:lstStyle>
            <a:lvl1pPr algn="ctr">
              <a:defRPr sz="4400">
                <a:solidFill>
                  <a:srgbClr val="00666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520267" y="3429000"/>
            <a:ext cx="6239933" cy="720725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2400"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50AEDE-3C44-4800-8027-60A77F1BD56D}" type="slidenum">
              <a:rPr lang="en-US" altLang="zh-CN"/>
              <a:t>‹#›</a:t>
            </a:fld>
            <a:endParaRPr lang="en-US" altLang="zh-CN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勤奋 严谨 求实 创新</a:t>
            </a:r>
            <a:endParaRPr lang="en-US" altLang="zh-CN" dirty="0"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4513-1FAF-4758-917B-593C6A53A6B9}" type="datetimeFigureOut">
              <a:rPr lang="zh-CN" altLang="en-US" smtClean="0"/>
              <a:t>2022/4/1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0243B-879C-45A7-9C29-9B7B62A41D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4513-1FAF-4758-917B-593C6A53A6B9}" type="datetimeFigureOut">
              <a:rPr lang="zh-CN" altLang="en-US" smtClean="0"/>
              <a:t>2022/4/1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0243B-879C-45A7-9C29-9B7B62A41D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4513-1FAF-4758-917B-593C6A53A6B9}" type="datetimeFigureOut">
              <a:rPr lang="zh-CN" altLang="en-US" smtClean="0"/>
              <a:t>2022/4/1 Friday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0243B-879C-45A7-9C29-9B7B62A41D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4513-1FAF-4758-917B-593C6A53A6B9}" type="datetimeFigureOut">
              <a:rPr lang="zh-CN" altLang="en-US" smtClean="0"/>
              <a:t>2022/4/1 Friday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0243B-879C-45A7-9C29-9B7B62A41D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4513-1FAF-4758-917B-593C6A53A6B9}" type="datetimeFigureOut">
              <a:rPr lang="zh-CN" altLang="en-US" smtClean="0"/>
              <a:t>2022/4/1 Friday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0243B-879C-45A7-9C29-9B7B62A41D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4513-1FAF-4758-917B-593C6A53A6B9}" type="datetimeFigureOut">
              <a:rPr lang="zh-CN" altLang="en-US" smtClean="0"/>
              <a:t>2022/4/1 Friday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0243B-879C-45A7-9C29-9B7B62A41D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4513-1FAF-4758-917B-593C6A53A6B9}" type="datetimeFigureOut">
              <a:rPr lang="zh-CN" altLang="en-US" smtClean="0"/>
              <a:t>2022/4/1 Friday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0243B-879C-45A7-9C29-9B7B62A41D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4513-1FAF-4758-917B-593C6A53A6B9}" type="datetimeFigureOut">
              <a:rPr lang="zh-CN" altLang="en-US" smtClean="0"/>
              <a:t>2022/4/1 Friday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0243B-879C-45A7-9C29-9B7B62A41D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74513-1FAF-4758-917B-593C6A53A6B9}" type="datetimeFigureOut">
              <a:rPr lang="zh-CN" altLang="en-US" smtClean="0"/>
              <a:t>2022/4/1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0243B-879C-45A7-9C29-9B7B62A41D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628776"/>
            <a:ext cx="9696451" cy="44926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188913"/>
            <a:ext cx="96012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33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C424D8-0052-499C-9453-58F0BDBDBB12}" type="slidenum">
              <a:rPr lang="en-US" altLang="zh-CN"/>
              <a:t>‹#›</a:t>
            </a:fld>
            <a:endParaRPr lang="en-US" altLang="zh-CN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00151" y="6310314"/>
            <a:ext cx="3649133" cy="287337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400">
                <a:solidFill>
                  <a:srgbClr val="003300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/>
              <a:t>勤奋 严谨 求实 创新</a:t>
            </a:r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slow">
    <p:push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华文新魏" panose="0201080004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华文新魏" panose="0201080004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华文新魏" panose="0201080004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华文新魏" panose="0201080004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华文新魏" panose="0201080004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华文新魏" panose="0201080004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华文新魏" panose="0201080004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华文新魏" panose="02010800040101010101" pitchFamily="2" charset="-122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10000"/>
        </a:spcAft>
        <a:buClr>
          <a:srgbClr val="008000"/>
        </a:buClr>
        <a:buFont typeface="Wingdings" panose="05000000000000000000" pitchFamily="2" charset="2"/>
        <a:buChar char="p"/>
        <a:defRPr sz="2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Clr>
          <a:srgbClr val="008000"/>
        </a:buClr>
        <a:buFont typeface="Arial" panose="020B0604020202020204" pitchFamily="34" charset="0"/>
        <a:buChar char="•"/>
        <a:defRPr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+mn-ea"/>
        </a:defRPr>
      </a:lvl2pPr>
      <a:lvl3pPr marL="1143000" indent="-228600" algn="l" rtl="0" eaLnBrk="0" fontAlgn="base" hangingPunct="0">
        <a:spcBef>
          <a:spcPct val="35000"/>
        </a:spcBef>
        <a:spcAft>
          <a:spcPct val="0"/>
        </a:spcAft>
        <a:buClr>
          <a:srgbClr val="008000"/>
        </a:buClr>
        <a:buFont typeface="Wingdings" panose="05000000000000000000" pitchFamily="2" charset="2"/>
        <a:buChar char="n"/>
        <a:defRPr b="1">
          <a:solidFill>
            <a:schemeClr val="tx1"/>
          </a:solidFill>
          <a:latin typeface="Arial" panose="020B0604020202020204" pitchFamily="34" charset="0"/>
          <a:ea typeface="楷体_GB2312" pitchFamily="49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39.png"/><Relationship Id="rId5" Type="http://schemas.openxmlformats.org/officeDocument/2006/relationships/image" Target="../media/image36.png"/><Relationship Id="rId10" Type="http://schemas.openxmlformats.org/officeDocument/2006/relationships/image" Target="../media/image38.png"/><Relationship Id="rId4" Type="http://schemas.openxmlformats.org/officeDocument/2006/relationships/image" Target="../media/image4.png"/><Relationship Id="rId9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12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11" Type="http://schemas.openxmlformats.org/officeDocument/2006/relationships/image" Target="../media/image12.png"/><Relationship Id="rId5" Type="http://schemas.openxmlformats.org/officeDocument/2006/relationships/image" Target="../media/image52.png"/><Relationship Id="rId10" Type="http://schemas.openxmlformats.org/officeDocument/2006/relationships/image" Target="../media/image9.png"/><Relationship Id="rId4" Type="http://schemas.openxmlformats.org/officeDocument/2006/relationships/image" Target="../media/image15.png"/><Relationship Id="rId9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8.png"/><Relationship Id="rId7" Type="http://schemas.openxmlformats.org/officeDocument/2006/relationships/image" Target="../media/image6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24.png"/><Relationship Id="rId4" Type="http://schemas.openxmlformats.org/officeDocument/2006/relationships/image" Target="../media/image61.png"/><Relationship Id="rId9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25.png"/><Relationship Id="rId3" Type="http://schemas.openxmlformats.org/officeDocument/2006/relationships/image" Target="../media/image4.png"/><Relationship Id="rId7" Type="http://schemas.openxmlformats.org/officeDocument/2006/relationships/image" Target="../media/image38.png"/><Relationship Id="rId12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53.png"/><Relationship Id="rId5" Type="http://schemas.openxmlformats.org/officeDocument/2006/relationships/image" Target="../media/image22.png"/><Relationship Id="rId10" Type="http://schemas.openxmlformats.org/officeDocument/2006/relationships/image" Target="../media/image67.png"/><Relationship Id="rId4" Type="http://schemas.openxmlformats.org/officeDocument/2006/relationships/image" Target="../media/image26.png"/><Relationship Id="rId9" Type="http://schemas.openxmlformats.org/officeDocument/2006/relationships/image" Target="../media/image6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74.png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sbcg.bjmu.edu.cn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sbcg.bjmu.edu.cn/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03451"/>
            <a:ext cx="12192000" cy="1730375"/>
          </a:xfrm>
        </p:spPr>
        <p:txBody>
          <a:bodyPr/>
          <a:lstStyle/>
          <a:p>
            <a:pPr>
              <a:defRPr/>
            </a:pPr>
            <a:r>
              <a:rPr lang="zh-CN" altLang="zh-CN" sz="4000" b="0" dirty="0"/>
              <a:t>医学部</a:t>
            </a:r>
            <a:r>
              <a:rPr lang="zh-CN" altLang="en-US" sz="4000" b="0" dirty="0"/>
              <a:t>“仪器设备采购管理系统”培训</a:t>
            </a:r>
            <a:endParaRPr lang="zh-CN" altLang="en-US" sz="4000" b="0" dirty="0">
              <a:effectLst>
                <a:outerShdw blurRad="38100" dist="38100" dir="2700000" algn="tl">
                  <a:srgbClr val="000000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55913" y="4437063"/>
            <a:ext cx="6400800" cy="1655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zh-CN" altLang="en-US" dirty="0">
                <a:solidFill>
                  <a:srgbClr val="0033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设 备 与 实 验 室 管 理 处</a:t>
            </a:r>
            <a:endParaRPr lang="en-US" altLang="zh-CN" dirty="0">
              <a:solidFill>
                <a:srgbClr val="0033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dirty="0">
                <a:solidFill>
                  <a:srgbClr val="0033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2022年4月1日</a:t>
            </a:r>
            <a:endParaRPr lang="zh-CN" altLang="en-US" dirty="0">
              <a:solidFill>
                <a:srgbClr val="0033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2658" y="161935"/>
            <a:ext cx="2609342" cy="50862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56173"/>
            <a:ext cx="12192000" cy="30182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0480" y="5911333"/>
            <a:ext cx="563056" cy="644840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1997834" y="2471024"/>
            <a:ext cx="1194217" cy="115700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2693743" y="1953483"/>
            <a:ext cx="1462198" cy="2181459"/>
            <a:chOff x="637565" y="1370532"/>
            <a:chExt cx="1656184" cy="2402436"/>
          </a:xfrm>
          <a:solidFill>
            <a:srgbClr val="204C82"/>
          </a:solidFill>
        </p:grpSpPr>
        <p:sp>
          <p:nvSpPr>
            <p:cNvPr id="37" name="矩形 36"/>
            <p:cNvSpPr/>
            <p:nvPr/>
          </p:nvSpPr>
          <p:spPr>
            <a:xfrm>
              <a:off x="637565" y="1370532"/>
              <a:ext cx="1656184" cy="2402436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TextBox 22"/>
            <p:cNvSpPr txBox="1"/>
            <p:nvPr/>
          </p:nvSpPr>
          <p:spPr>
            <a:xfrm>
              <a:off x="722073" y="2201514"/>
              <a:ext cx="1487169" cy="794002"/>
            </a:xfrm>
            <a:prstGeom prst="rect">
              <a:avLst/>
            </a:prstGeom>
            <a:grpFill/>
          </p:spPr>
          <p:txBody>
            <a:bodyPr wrap="square">
              <a:no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  <a:endPara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61" name="图片 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9014" y="4854189"/>
            <a:ext cx="1451466" cy="12292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155941" y="2329962"/>
            <a:ext cx="5853073" cy="1512276"/>
          </a:xfrm>
          <a:prstGeom prst="rect">
            <a:avLst/>
          </a:prstGeom>
          <a:solidFill>
            <a:srgbClr val="187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</a:rPr>
              <a:t>第一步：采购计划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2658" y="161935"/>
            <a:ext cx="2609342" cy="50862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56173"/>
            <a:ext cx="12192000" cy="301827"/>
          </a:xfrm>
          <a:prstGeom prst="rect">
            <a:avLst/>
          </a:prstGeom>
        </p:spPr>
      </p:pic>
      <p:sp>
        <p:nvSpPr>
          <p:cNvPr id="10" name="Rectangle 162"/>
          <p:cNvSpPr/>
          <p:nvPr/>
        </p:nvSpPr>
        <p:spPr>
          <a:xfrm>
            <a:off x="4024121" y="641435"/>
            <a:ext cx="319755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22024" y="157565"/>
            <a:ext cx="330708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  <a:defRPr/>
            </a:pPr>
            <a:r>
              <a:rPr lang="en-US" altLang="zh-CN" sz="27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r>
              <a:rPr lang="zh-CN" altLang="en-US" sz="27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采购计划流程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1006765" y="953097"/>
            <a:ext cx="9675889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采购计划</a:t>
            </a: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是所有采购的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第一步</a:t>
            </a: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，其审批过程就是对采购预算的确认，为后续的正常采购提供经费保证。</a:t>
            </a:r>
            <a:endParaRPr lang="en-US" altLang="zh-CN" sz="1600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06765" y="1594388"/>
            <a:ext cx="63225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预算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&lt;=50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万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：由项目负责人直接审批；</a:t>
            </a:r>
            <a:endParaRPr lang="en-US" altLang="zh-CN" sz="16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预算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&gt;50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万</a:t>
            </a:r>
            <a:r>
              <a:rPr lang="zh-CN" altLang="en-US" sz="1600" dirty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需系（二级单位的下级部门）、二级单位负责人审批；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994755" y="2608162"/>
            <a:ext cx="9812430" cy="2218058"/>
            <a:chOff x="994755" y="2608162"/>
            <a:chExt cx="9812430" cy="2218058"/>
          </a:xfrm>
        </p:grpSpPr>
        <p:sp>
          <p:nvSpPr>
            <p:cNvPr id="19" name="文本框 18"/>
            <p:cNvSpPr txBox="1"/>
            <p:nvPr/>
          </p:nvSpPr>
          <p:spPr>
            <a:xfrm>
              <a:off x="994755" y="4258454"/>
              <a:ext cx="58862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50" b="1" dirty="0">
                  <a:solidFill>
                    <a:srgbClr val="00B050"/>
                  </a:solidFill>
                </a:rPr>
                <a:t>采购人</a:t>
              </a:r>
              <a:endParaRPr lang="en-US" altLang="zh-CN" sz="1050" dirty="0"/>
            </a:p>
          </p:txBody>
        </p:sp>
        <p:cxnSp>
          <p:nvCxnSpPr>
            <p:cNvPr id="65" name="直接箭头连接符 64"/>
            <p:cNvCxnSpPr/>
            <p:nvPr/>
          </p:nvCxnSpPr>
          <p:spPr>
            <a:xfrm>
              <a:off x="1700280" y="4039724"/>
              <a:ext cx="810260" cy="635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3975" y="3686955"/>
              <a:ext cx="540000" cy="540000"/>
            </a:xfrm>
            <a:prstGeom prst="rect">
              <a:avLst/>
            </a:prstGeom>
          </p:spPr>
        </p:pic>
        <p:sp>
          <p:nvSpPr>
            <p:cNvPr id="74" name="文本框 73"/>
            <p:cNvSpPr txBox="1"/>
            <p:nvPr/>
          </p:nvSpPr>
          <p:spPr>
            <a:xfrm>
              <a:off x="2155838" y="4258454"/>
              <a:ext cx="1031875" cy="252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50" b="1" dirty="0">
                  <a:solidFill>
                    <a:srgbClr val="00B050"/>
                  </a:solidFill>
                </a:rPr>
                <a:t>      项目负责人</a:t>
              </a:r>
              <a:endParaRPr lang="en-US" altLang="zh-CN" sz="1050" dirty="0"/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5536" y="2698162"/>
              <a:ext cx="540000" cy="540000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8536" y="3717776"/>
              <a:ext cx="567000" cy="540000"/>
            </a:xfrm>
            <a:prstGeom prst="rect">
              <a:avLst/>
            </a:prstGeom>
          </p:spPr>
        </p:pic>
        <p:cxnSp>
          <p:nvCxnSpPr>
            <p:cNvPr id="75" name="直接箭头连接符 74"/>
            <p:cNvCxnSpPr/>
            <p:nvPr/>
          </p:nvCxnSpPr>
          <p:spPr>
            <a:xfrm>
              <a:off x="4198711" y="4074822"/>
              <a:ext cx="3652806" cy="0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连接符: 肘形 33"/>
            <p:cNvCxnSpPr/>
            <p:nvPr/>
          </p:nvCxnSpPr>
          <p:spPr>
            <a:xfrm flipV="1">
              <a:off x="3168132" y="3129306"/>
              <a:ext cx="2563765" cy="935556"/>
            </a:xfrm>
            <a:prstGeom prst="bentConnector3">
              <a:avLst>
                <a:gd name="adj1" fmla="val 70920"/>
              </a:avLst>
            </a:prstGeom>
            <a:ln w="444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文本框 38"/>
            <p:cNvSpPr txBox="1"/>
            <p:nvPr/>
          </p:nvSpPr>
          <p:spPr>
            <a:xfrm>
              <a:off x="5754696" y="3305562"/>
              <a:ext cx="58862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50" b="1" dirty="0">
                  <a:solidFill>
                    <a:srgbClr val="00B050"/>
                  </a:solidFill>
                </a:rPr>
                <a:t>系领导</a:t>
              </a:r>
            </a:p>
          </p:txBody>
        </p:sp>
        <p:sp>
          <p:nvSpPr>
            <p:cNvPr id="93" name="文本框 92"/>
            <p:cNvSpPr txBox="1"/>
            <p:nvPr/>
          </p:nvSpPr>
          <p:spPr>
            <a:xfrm>
              <a:off x="1628195" y="3692580"/>
              <a:ext cx="997527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050" dirty="0"/>
                <a:t>申报采购计划</a:t>
              </a:r>
              <a:endParaRPr lang="en-US" altLang="zh-CN" sz="1050" dirty="0"/>
            </a:p>
          </p:txBody>
        </p:sp>
        <p:sp>
          <p:nvSpPr>
            <p:cNvPr id="94" name="文本框 93"/>
            <p:cNvSpPr txBox="1"/>
            <p:nvPr/>
          </p:nvSpPr>
          <p:spPr>
            <a:xfrm>
              <a:off x="4905239" y="2856500"/>
              <a:ext cx="997527" cy="2527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050" dirty="0"/>
                <a:t>需系审批</a:t>
              </a:r>
            </a:p>
          </p:txBody>
        </p:sp>
        <p:sp>
          <p:nvSpPr>
            <p:cNvPr id="102" name="文本框 101"/>
            <p:cNvSpPr txBox="1"/>
            <p:nvPr/>
          </p:nvSpPr>
          <p:spPr>
            <a:xfrm>
              <a:off x="7825215" y="4229526"/>
              <a:ext cx="115768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50" b="1" dirty="0">
                  <a:solidFill>
                    <a:srgbClr val="00B050"/>
                  </a:solidFill>
                </a:rPr>
                <a:t>二级单位负责人</a:t>
              </a:r>
              <a:r>
                <a:rPr lang="zh-CN" altLang="en-US" sz="1050" b="1" dirty="0"/>
                <a:t> </a:t>
              </a:r>
              <a:endParaRPr lang="en-US" altLang="zh-CN" sz="1050" dirty="0"/>
            </a:p>
          </p:txBody>
        </p:sp>
        <p:grpSp>
          <p:nvGrpSpPr>
            <p:cNvPr id="103" name="组合 102"/>
            <p:cNvGrpSpPr/>
            <p:nvPr/>
          </p:nvGrpSpPr>
          <p:grpSpPr>
            <a:xfrm>
              <a:off x="9437819" y="3713226"/>
              <a:ext cx="1369366" cy="917247"/>
              <a:chOff x="10617803" y="2788845"/>
              <a:chExt cx="1369366" cy="917247"/>
            </a:xfrm>
          </p:grpSpPr>
          <p:pic>
            <p:nvPicPr>
              <p:cNvPr id="113" name="图片 11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73501" y="2788845"/>
                <a:ext cx="540000" cy="540000"/>
              </a:xfrm>
              <a:prstGeom prst="rect">
                <a:avLst/>
              </a:prstGeom>
            </p:spPr>
          </p:pic>
          <p:sp>
            <p:nvSpPr>
              <p:cNvPr id="115" name="文本框 114"/>
              <p:cNvSpPr txBox="1"/>
              <p:nvPr/>
            </p:nvSpPr>
            <p:spPr>
              <a:xfrm>
                <a:off x="10617803" y="3290594"/>
                <a:ext cx="1369366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50" dirty="0"/>
                  <a:t>计划审批完成</a:t>
                </a:r>
                <a:endParaRPr lang="en-US" altLang="zh-CN" sz="1050" dirty="0"/>
              </a:p>
              <a:p>
                <a:r>
                  <a:rPr lang="zh-CN" altLang="en-US" sz="1050" dirty="0"/>
                  <a:t>等待提交采购申请</a:t>
                </a:r>
              </a:p>
            </p:txBody>
          </p:sp>
        </p:grpSp>
        <p:cxnSp>
          <p:nvCxnSpPr>
            <p:cNvPr id="116" name="直接箭头连接符 115"/>
            <p:cNvCxnSpPr/>
            <p:nvPr/>
          </p:nvCxnSpPr>
          <p:spPr>
            <a:xfrm>
              <a:off x="8699373" y="4066030"/>
              <a:ext cx="883129" cy="0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文本框 4"/>
            <p:cNvSpPr txBox="1"/>
            <p:nvPr/>
          </p:nvSpPr>
          <p:spPr>
            <a:xfrm>
              <a:off x="7761756" y="3315997"/>
              <a:ext cx="1284605" cy="252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50" b="1" dirty="0">
                  <a:solidFill>
                    <a:schemeClr val="tx1"/>
                  </a:solidFill>
                </a:rPr>
                <a:t>二级单位分管领导</a:t>
              </a:r>
              <a:r>
                <a:rPr lang="zh-CN" altLang="en-US" sz="1050" b="1" dirty="0"/>
                <a:t> </a:t>
              </a:r>
              <a:endParaRPr lang="en-US" altLang="zh-CN" sz="1050" dirty="0"/>
            </a:p>
          </p:txBody>
        </p:sp>
        <p:cxnSp>
          <p:nvCxnSpPr>
            <p:cNvPr id="6" name="直接箭头连接符 5"/>
            <p:cNvCxnSpPr/>
            <p:nvPr/>
          </p:nvCxnSpPr>
          <p:spPr>
            <a:xfrm>
              <a:off x="6427177" y="3129306"/>
              <a:ext cx="1584368" cy="9596"/>
            </a:xfrm>
            <a:prstGeom prst="straightConnector1">
              <a:avLst/>
            </a:prstGeom>
            <a:ln w="444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>
              <a:off x="7129104" y="2852800"/>
              <a:ext cx="997527" cy="2527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050" dirty="0"/>
                <a:t>分管领导审批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620606" y="3486787"/>
              <a:ext cx="1293495" cy="2527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050" dirty="0"/>
                <a:t>无需分管领导审批</a:t>
              </a:r>
            </a:p>
          </p:txBody>
        </p:sp>
        <p:cxnSp>
          <p:nvCxnSpPr>
            <p:cNvPr id="11" name="直接箭头连接符 10"/>
            <p:cNvCxnSpPr/>
            <p:nvPr/>
          </p:nvCxnSpPr>
          <p:spPr>
            <a:xfrm>
              <a:off x="8289040" y="3470470"/>
              <a:ext cx="5715" cy="269240"/>
            </a:xfrm>
            <a:prstGeom prst="straightConnector1">
              <a:avLst/>
            </a:prstGeom>
            <a:ln w="444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连接符: 肘形 12"/>
            <p:cNvCxnSpPr/>
            <p:nvPr/>
          </p:nvCxnSpPr>
          <p:spPr>
            <a:xfrm>
              <a:off x="3167770" y="4064830"/>
              <a:ext cx="7006167" cy="561198"/>
            </a:xfrm>
            <a:prstGeom prst="bentConnector4">
              <a:avLst>
                <a:gd name="adj1" fmla="val 7717"/>
                <a:gd name="adj2" fmla="val 140734"/>
              </a:avLst>
            </a:prstGeom>
            <a:ln w="508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文本框 27"/>
            <p:cNvSpPr txBox="1"/>
            <p:nvPr/>
          </p:nvSpPr>
          <p:spPr>
            <a:xfrm>
              <a:off x="4264026" y="4456888"/>
              <a:ext cx="1226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/>
                <a:t>预算</a:t>
              </a:r>
              <a:r>
                <a:rPr lang="en-US" altLang="zh-CN" dirty="0"/>
                <a:t>&lt;50</a:t>
              </a:r>
              <a:r>
                <a:rPr lang="zh-CN" altLang="en-US" dirty="0"/>
                <a:t>万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3722039" y="3664472"/>
              <a:ext cx="13420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/>
                <a:t>预算</a:t>
              </a:r>
              <a:r>
                <a:rPr lang="en-US" altLang="zh-CN" dirty="0"/>
                <a:t>&gt;=50</a:t>
              </a:r>
              <a:r>
                <a:rPr lang="zh-CN" altLang="en-US" dirty="0"/>
                <a:t>万</a:t>
              </a:r>
            </a:p>
          </p:txBody>
        </p:sp>
        <p:cxnSp>
          <p:nvCxnSpPr>
            <p:cNvPr id="38" name="直接箭头连接符 37"/>
            <p:cNvCxnSpPr/>
            <p:nvPr/>
          </p:nvCxnSpPr>
          <p:spPr>
            <a:xfrm>
              <a:off x="6049007" y="3537121"/>
              <a:ext cx="0" cy="543554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箭头连接符 42"/>
            <p:cNvCxnSpPr/>
            <p:nvPr/>
          </p:nvCxnSpPr>
          <p:spPr>
            <a:xfrm>
              <a:off x="7030046" y="3165278"/>
              <a:ext cx="0" cy="894902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8282" y="2608162"/>
              <a:ext cx="720000" cy="720000"/>
            </a:xfrm>
            <a:prstGeom prst="rect">
              <a:avLst/>
            </a:prstGeom>
          </p:spPr>
        </p:pic>
      </p:grpSp>
      <p:pic>
        <p:nvPicPr>
          <p:cNvPr id="37" name="图片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28" y="3664472"/>
            <a:ext cx="54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2658" y="1048"/>
            <a:ext cx="2609342" cy="50862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56173"/>
            <a:ext cx="12192000" cy="301827"/>
          </a:xfrm>
          <a:prstGeom prst="rect">
            <a:avLst/>
          </a:prstGeom>
        </p:spPr>
      </p:pic>
      <p:sp>
        <p:nvSpPr>
          <p:cNvPr id="10" name="Rectangle 162"/>
          <p:cNvSpPr/>
          <p:nvPr/>
        </p:nvSpPr>
        <p:spPr>
          <a:xfrm>
            <a:off x="4840613" y="559038"/>
            <a:ext cx="2180492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35967" y="58966"/>
            <a:ext cx="45897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  <a:defRPr/>
            </a:pPr>
            <a:r>
              <a:rPr lang="zh-CN" altLang="en-US" sz="27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填报采购计划</a:t>
            </a:r>
          </a:p>
        </p:txBody>
      </p:sp>
      <p:pic>
        <p:nvPicPr>
          <p:cNvPr id="11" name="图片 10" descr="C:\Users\Administrator\Desktop\a01.pnga0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770097" y="759675"/>
            <a:ext cx="9182735" cy="13442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33346" y="4545623"/>
            <a:ext cx="2074985" cy="10726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-268" y="363413"/>
            <a:ext cx="270370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>
              <a:solidFill>
                <a:schemeClr val="tx2"/>
              </a:solidFill>
            </a:endParaRPr>
          </a:p>
          <a:p>
            <a:pPr marL="342900" indent="-342900">
              <a:buFont typeface="+mj-ea"/>
              <a:buAutoNum type="circleNumDbPlain"/>
            </a:pPr>
            <a:r>
              <a:rPr lang="zh-CN" altLang="en-US" dirty="0">
                <a:solidFill>
                  <a:schemeClr val="tx2"/>
                </a:solidFill>
              </a:rPr>
              <a:t>打开“我的采购计划”点击页面中 “新增采购计划”</a:t>
            </a:r>
            <a:endParaRPr lang="en-US" altLang="zh-CN" dirty="0">
              <a:solidFill>
                <a:schemeClr val="tx2"/>
              </a:solidFill>
            </a:endParaRPr>
          </a:p>
          <a:p>
            <a:pPr marL="342900" indent="-342900">
              <a:buFont typeface="+mj-ea"/>
              <a:buAutoNum type="circleNumDbPlain"/>
            </a:pPr>
            <a:endParaRPr lang="en-US" altLang="zh-CN" dirty="0">
              <a:solidFill>
                <a:schemeClr val="tx2"/>
              </a:solidFill>
            </a:endParaRPr>
          </a:p>
          <a:p>
            <a:pPr marL="342900" indent="-342900">
              <a:buFont typeface="+mj-ea"/>
              <a:buAutoNum type="circleNumDbPlain"/>
            </a:pPr>
            <a:r>
              <a:rPr lang="zh-CN" altLang="en-US" dirty="0">
                <a:solidFill>
                  <a:srgbClr val="FF0000"/>
                </a:solidFill>
              </a:rPr>
              <a:t>经费来源</a:t>
            </a:r>
            <a:r>
              <a:rPr lang="zh-CN" altLang="en-US" dirty="0">
                <a:solidFill>
                  <a:schemeClr val="tx2"/>
                </a:solidFill>
              </a:rPr>
              <a:t>：如果系统没有提供所需的来源选择，请联系设实处处理。</a:t>
            </a:r>
            <a:endParaRPr lang="en-US" altLang="zh-CN" dirty="0">
              <a:solidFill>
                <a:schemeClr val="tx2"/>
              </a:solidFill>
            </a:endParaRPr>
          </a:p>
          <a:p>
            <a:pPr marL="342900" indent="-342900">
              <a:buFont typeface="+mj-ea"/>
              <a:buAutoNum type="circleNumDbPlain"/>
            </a:pPr>
            <a:endParaRPr lang="en-US" altLang="zh-CN" dirty="0">
              <a:solidFill>
                <a:schemeClr val="tx2"/>
              </a:solidFill>
            </a:endParaRPr>
          </a:p>
          <a:p>
            <a:pPr marL="342900" indent="-342900">
              <a:buFont typeface="+mj-ea"/>
              <a:buAutoNum type="circleNumDbPlain"/>
            </a:pPr>
            <a:r>
              <a:rPr lang="zh-CN" altLang="en-US" dirty="0">
                <a:solidFill>
                  <a:srgbClr val="FF0000"/>
                </a:solidFill>
              </a:rPr>
              <a:t>系领导审批：</a:t>
            </a:r>
            <a:r>
              <a:rPr lang="zh-CN" altLang="en-US" dirty="0"/>
              <a:t>系或者二级单位的下级部门</a:t>
            </a:r>
            <a:endParaRPr lang="en-US" altLang="zh-CN" dirty="0"/>
          </a:p>
          <a:p>
            <a:pPr marL="342900" indent="-342900">
              <a:buFont typeface="+mj-ea"/>
              <a:buAutoNum type="circleNumDbPlain"/>
            </a:pPr>
            <a:endParaRPr lang="zh-CN" altLang="en-US" dirty="0">
              <a:solidFill>
                <a:schemeClr val="tx2"/>
              </a:solidFill>
            </a:endParaRPr>
          </a:p>
          <a:p>
            <a:pPr marL="342900" indent="-342900">
              <a:buFont typeface="+mj-ea"/>
              <a:buAutoNum type="circleNumDbPlain"/>
            </a:pPr>
            <a:r>
              <a:rPr lang="zh-CN" altLang="en-US" dirty="0">
                <a:solidFill>
                  <a:srgbClr val="FF0000"/>
                </a:solidFill>
              </a:rPr>
              <a:t>二级单位分管领导：</a:t>
            </a:r>
          </a:p>
          <a:p>
            <a:pPr lvl="1" indent="0">
              <a:buFont typeface="+mj-ea"/>
              <a:buNone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如需要请选择对应分管领导，否则选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无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</a:t>
            </a:r>
          </a:p>
          <a:p>
            <a:pPr marL="342900" indent="-342900">
              <a:buFont typeface="+mj-ea"/>
              <a:buAutoNum type="circleNumDbPlain"/>
            </a:pPr>
            <a:endParaRPr lang="en-US" altLang="zh-CN" dirty="0">
              <a:solidFill>
                <a:schemeClr val="tx2"/>
              </a:solidFill>
            </a:endParaRPr>
          </a:p>
          <a:p>
            <a:pPr marL="342900" indent="-342900">
              <a:buFont typeface="+mj-ea"/>
              <a:buAutoNum type="circleNumDbPlain"/>
            </a:pPr>
            <a:r>
              <a:rPr lang="zh-CN" altLang="en-US" dirty="0">
                <a:solidFill>
                  <a:srgbClr val="FF0000"/>
                </a:solidFill>
              </a:rPr>
              <a:t>科室：</a:t>
            </a:r>
            <a:r>
              <a:rPr lang="zh-CN" altLang="en-US" dirty="0">
                <a:solidFill>
                  <a:schemeClr val="tx2"/>
                </a:solidFill>
              </a:rPr>
              <a:t>需求部门中没有科室信息，请填在在备注说明中</a:t>
            </a:r>
            <a:endParaRPr lang="en-US" altLang="zh-CN" dirty="0">
              <a:solidFill>
                <a:schemeClr val="tx2"/>
              </a:solidFill>
            </a:endParaRPr>
          </a:p>
          <a:p>
            <a:endParaRPr lang="zh-CN" altLang="en-US" dirty="0">
              <a:solidFill>
                <a:schemeClr val="tx2"/>
              </a:solidFill>
            </a:endParaRPr>
          </a:p>
          <a:p>
            <a:endParaRPr lang="zh-CN" altLang="en-US" dirty="0"/>
          </a:p>
        </p:txBody>
      </p:sp>
      <p:pic>
        <p:nvPicPr>
          <p:cNvPr id="5" name="图片 4" descr="C:\Users\Administrator\Desktop\a02.pnga0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770097" y="2639066"/>
            <a:ext cx="8502015" cy="338201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8D43E67-3563-4492-A6A8-ED96A9ABC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2658" y="1048"/>
            <a:ext cx="2609342" cy="508626"/>
          </a:xfrm>
          <a:prstGeom prst="rect">
            <a:avLst/>
          </a:prstGeom>
        </p:spPr>
      </p:pic>
      <p:sp>
        <p:nvSpPr>
          <p:cNvPr id="5" name="Rectangle 162">
            <a:extLst>
              <a:ext uri="{FF2B5EF4-FFF2-40B4-BE49-F238E27FC236}">
                <a16:creationId xmlns:a16="http://schemas.microsoft.com/office/drawing/2014/main" id="{E720E783-D7D5-40C9-966E-D2285529488C}"/>
              </a:ext>
            </a:extLst>
          </p:cNvPr>
          <p:cNvSpPr/>
          <p:nvPr/>
        </p:nvSpPr>
        <p:spPr>
          <a:xfrm>
            <a:off x="4840613" y="559038"/>
            <a:ext cx="2180492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66D0A0A-9943-4CDC-8196-61CBED7E1620}"/>
              </a:ext>
            </a:extLst>
          </p:cNvPr>
          <p:cNvSpPr txBox="1"/>
          <p:nvPr/>
        </p:nvSpPr>
        <p:spPr>
          <a:xfrm>
            <a:off x="3635967" y="58966"/>
            <a:ext cx="45897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  <a:defRPr/>
            </a:pPr>
            <a:r>
              <a:rPr lang="zh-CN" altLang="en-US" sz="27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填写采购明细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994BB2F-FF4A-4E04-90A6-B127C61C3EFE}"/>
              </a:ext>
            </a:extLst>
          </p:cNvPr>
          <p:cNvSpPr txBox="1"/>
          <p:nvPr/>
        </p:nvSpPr>
        <p:spPr>
          <a:xfrm>
            <a:off x="73426" y="1414508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方式一：</a:t>
            </a:r>
            <a:r>
              <a:rPr lang="zh-CN" altLang="en-US" dirty="0"/>
              <a:t>直接在系统填写</a:t>
            </a:r>
            <a:endParaRPr lang="en-US" altLang="zh-CN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8758AF9-C266-42F2-8E4A-0A41D8FC5896}"/>
              </a:ext>
            </a:extLst>
          </p:cNvPr>
          <p:cNvSpPr txBox="1"/>
          <p:nvPr/>
        </p:nvSpPr>
        <p:spPr>
          <a:xfrm>
            <a:off x="-81329" y="3614561"/>
            <a:ext cx="6097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方式二</a:t>
            </a:r>
            <a:r>
              <a:rPr lang="zh-CN" altLang="en-US" dirty="0"/>
              <a:t>：通过</a:t>
            </a:r>
            <a:r>
              <a:rPr lang="en-US" altLang="zh-CN" dirty="0"/>
              <a:t>EXCEL</a:t>
            </a:r>
            <a:r>
              <a:rPr lang="zh-CN" altLang="en-US" dirty="0"/>
              <a:t>模板导入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1EDADD51-486E-4848-8296-6797112BD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77" y="5170259"/>
            <a:ext cx="11344275" cy="162877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4B99C81-3AB0-4695-A7A0-0CB0B7385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9998" y="3274638"/>
            <a:ext cx="8857143" cy="186666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3FDE342-912E-4ECC-8BBB-2627E46D0E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2432" y="684046"/>
            <a:ext cx="9313735" cy="234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180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2658" y="161935"/>
            <a:ext cx="2609342" cy="50862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56173"/>
            <a:ext cx="12192000" cy="301827"/>
          </a:xfrm>
          <a:prstGeom prst="rect">
            <a:avLst/>
          </a:prstGeom>
        </p:spPr>
      </p:pic>
      <p:sp>
        <p:nvSpPr>
          <p:cNvPr id="10" name="Rectangle 162"/>
          <p:cNvSpPr/>
          <p:nvPr/>
        </p:nvSpPr>
        <p:spPr>
          <a:xfrm flipV="1">
            <a:off x="4800601" y="643389"/>
            <a:ext cx="20574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85023" y="161935"/>
            <a:ext cx="45897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  <a:defRPr/>
            </a:pPr>
            <a:r>
              <a:rPr lang="zh-CN" altLang="en-US" sz="27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采购计划审批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033346" y="4545623"/>
            <a:ext cx="2074985" cy="10726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-7888" y="527878"/>
            <a:ext cx="2496111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>
              <a:solidFill>
                <a:schemeClr val="tx2"/>
              </a:solidFill>
            </a:endParaRPr>
          </a:p>
          <a:p>
            <a:pPr marL="342900" indent="-342900">
              <a:buFont typeface="+mj-ea"/>
              <a:buAutoNum type="circleNumDbPlain"/>
            </a:pPr>
            <a:r>
              <a:rPr lang="zh-CN" altLang="en-US" dirty="0">
                <a:solidFill>
                  <a:schemeClr val="tx2"/>
                </a:solidFill>
              </a:rPr>
              <a:t>打开菜单“采购审批</a:t>
            </a:r>
            <a:r>
              <a:rPr lang="en-US" altLang="zh-CN" dirty="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zh-CN" altLang="en-US" dirty="0">
                <a:solidFill>
                  <a:schemeClr val="tx2"/>
                </a:solidFill>
                <a:sym typeface="Wingdings" panose="05000000000000000000" pitchFamily="2" charset="2"/>
              </a:rPr>
              <a:t>采购计划审批</a:t>
            </a:r>
            <a:r>
              <a:rPr lang="zh-CN" altLang="en-US" dirty="0">
                <a:solidFill>
                  <a:schemeClr val="tx2"/>
                </a:solidFill>
              </a:rPr>
              <a:t>”，点击页面中 “待处理”</a:t>
            </a:r>
            <a:endParaRPr lang="en-US" altLang="zh-CN" dirty="0">
              <a:solidFill>
                <a:schemeClr val="tx2"/>
              </a:solidFill>
            </a:endParaRPr>
          </a:p>
          <a:p>
            <a:pPr marL="342900" indent="-342900">
              <a:buFont typeface="+mj-ea"/>
              <a:buAutoNum type="circleNumDbPlain"/>
            </a:pPr>
            <a:endParaRPr lang="en-US" altLang="zh-CN" dirty="0">
              <a:solidFill>
                <a:schemeClr val="tx2"/>
              </a:solidFill>
            </a:endParaRPr>
          </a:p>
          <a:p>
            <a:pPr marL="342900" indent="-342900">
              <a:buFont typeface="+mj-ea"/>
              <a:buAutoNum type="circleNumDbPlain"/>
            </a:pPr>
            <a:r>
              <a:rPr lang="zh-CN" altLang="en-US" dirty="0">
                <a:solidFill>
                  <a:schemeClr val="tx2"/>
                </a:solidFill>
              </a:rPr>
              <a:t>点击“审批”按钮。</a:t>
            </a:r>
            <a:endParaRPr lang="en-US" altLang="zh-CN" dirty="0">
              <a:solidFill>
                <a:schemeClr val="tx2"/>
              </a:solidFill>
            </a:endParaRPr>
          </a:p>
          <a:p>
            <a:pPr marL="342900" indent="-342900">
              <a:buFont typeface="+mj-ea"/>
              <a:buAutoNum type="circleNumDbPlain"/>
            </a:pPr>
            <a:endParaRPr lang="en-US" altLang="zh-CN" dirty="0">
              <a:solidFill>
                <a:schemeClr val="tx2"/>
              </a:solidFill>
            </a:endParaRPr>
          </a:p>
          <a:p>
            <a:pPr marL="342900" indent="-342900">
              <a:buFont typeface="+mj-ea"/>
              <a:buAutoNum type="circleNumDbPlain"/>
            </a:pPr>
            <a:r>
              <a:rPr lang="zh-CN" altLang="en-US" dirty="0">
                <a:solidFill>
                  <a:schemeClr val="tx2"/>
                </a:solidFill>
              </a:rPr>
              <a:t>在计划的详细页面中，填写审批意见。</a:t>
            </a:r>
            <a:endParaRPr lang="en-US" altLang="zh-CN" dirty="0">
              <a:solidFill>
                <a:schemeClr val="tx2"/>
              </a:solidFill>
            </a:endParaRPr>
          </a:p>
          <a:p>
            <a:endParaRPr lang="zh-CN" altLang="en-US" dirty="0">
              <a:solidFill>
                <a:schemeClr val="tx2"/>
              </a:solidFill>
            </a:endParaRPr>
          </a:p>
          <a:p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8223" y="729863"/>
            <a:ext cx="9858889" cy="174590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3346" y="2535708"/>
            <a:ext cx="8598876" cy="431505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2658" y="161935"/>
            <a:ext cx="2609342" cy="50862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56173"/>
            <a:ext cx="12192000" cy="301827"/>
          </a:xfrm>
          <a:prstGeom prst="rect">
            <a:avLst/>
          </a:prstGeom>
        </p:spPr>
      </p:pic>
      <p:sp>
        <p:nvSpPr>
          <p:cNvPr id="10" name="Rectangle 162"/>
          <p:cNvSpPr/>
          <p:nvPr/>
        </p:nvSpPr>
        <p:spPr>
          <a:xfrm flipV="1">
            <a:off x="4800601" y="643389"/>
            <a:ext cx="20574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85023" y="161935"/>
            <a:ext cx="45897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  <a:defRPr/>
            </a:pPr>
            <a:r>
              <a:rPr lang="zh-CN" altLang="en-US" sz="27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采购计划变更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033346" y="4545623"/>
            <a:ext cx="2074985" cy="10726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220713" y="816376"/>
            <a:ext cx="10523488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400" dirty="0">
                <a:solidFill>
                  <a:schemeClr val="tx2"/>
                </a:solidFill>
              </a:rPr>
              <a:t>打开菜单“采购审批</a:t>
            </a:r>
            <a:r>
              <a:rPr lang="en-US" altLang="zh-CN" sz="1400" dirty="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1400" dirty="0">
                <a:solidFill>
                  <a:schemeClr val="tx2"/>
                </a:solidFill>
                <a:sym typeface="Wingdings" panose="05000000000000000000" pitchFamily="2" charset="2"/>
              </a:rPr>
              <a:t>我的采购计划</a:t>
            </a:r>
            <a:r>
              <a:rPr lang="zh-CN" altLang="en-US" sz="1400" dirty="0">
                <a:solidFill>
                  <a:schemeClr val="tx2"/>
                </a:solidFill>
              </a:rPr>
              <a:t>”，点击“变更”按钮（</a:t>
            </a:r>
            <a:r>
              <a:rPr lang="zh-CN" altLang="en-US" sz="1400" dirty="0">
                <a:solidFill>
                  <a:srgbClr val="FF0000"/>
                </a:solidFill>
              </a:rPr>
              <a:t>适用于变更设备名称、数量、预算</a:t>
            </a:r>
            <a:r>
              <a:rPr lang="zh-CN" altLang="en-US" sz="1400" dirty="0">
                <a:solidFill>
                  <a:schemeClr val="tx2"/>
                </a:solidFill>
              </a:rPr>
              <a:t>），</a:t>
            </a:r>
            <a:r>
              <a:rPr lang="zh-CN" altLang="en-US" sz="1400" i="1" dirty="0">
                <a:solidFill>
                  <a:srgbClr val="FF0000"/>
                </a:solidFill>
              </a:rPr>
              <a:t>规格参数变更无须提交计划变更，</a:t>
            </a:r>
            <a:r>
              <a:rPr lang="zh-CN" altLang="en-US" sz="1400" dirty="0">
                <a:solidFill>
                  <a:schemeClr val="tx2"/>
                </a:solidFill>
              </a:rPr>
              <a:t>只需要在提交采购申请的时候直接修改即可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400" b="1" dirty="0">
                <a:solidFill>
                  <a:srgbClr val="FF0000"/>
                </a:solidFill>
                <a:sym typeface="+mn-ea"/>
              </a:rPr>
              <a:t>只能变更还未完成采购的设备（含正在采购）</a:t>
            </a:r>
            <a:r>
              <a:rPr lang="zh-CN" altLang="en-US" sz="1400" dirty="0">
                <a:solidFill>
                  <a:schemeClr val="tx2"/>
                </a:solidFill>
                <a:sym typeface="+mn-ea"/>
              </a:rPr>
              <a:t>，对已经完成采购的设备，是不能发生变更；</a:t>
            </a:r>
            <a:endParaRPr lang="en-US" altLang="zh-CN" sz="14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400" dirty="0">
                <a:solidFill>
                  <a:schemeClr val="tx2"/>
                </a:solidFill>
                <a:sym typeface="+mn-ea"/>
              </a:rPr>
              <a:t>对</a:t>
            </a:r>
            <a:r>
              <a:rPr lang="zh-CN" altLang="en-US" sz="1400" b="1" dirty="0">
                <a:solidFill>
                  <a:srgbClr val="FF0000"/>
                </a:solidFill>
                <a:sym typeface="+mn-ea"/>
              </a:rPr>
              <a:t>正在采购的设备，如需变更</a:t>
            </a:r>
            <a:r>
              <a:rPr lang="zh-CN" altLang="en-US" sz="1400" dirty="0">
                <a:solidFill>
                  <a:schemeClr val="tx2"/>
                </a:solidFill>
                <a:sym typeface="+mn-ea"/>
              </a:rPr>
              <a:t>，</a:t>
            </a:r>
            <a:r>
              <a:rPr lang="zh-CN" altLang="en-US" sz="1400" dirty="0">
                <a:solidFill>
                  <a:schemeClr val="tx2"/>
                </a:solidFill>
              </a:rPr>
              <a:t>可以选择终止“正在采购”的采购项。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400" dirty="0">
                <a:solidFill>
                  <a:schemeClr val="tx2"/>
                </a:solidFill>
              </a:rPr>
              <a:t>修改计划内容（需变更的内容），提交变更内容，等待变更审批（变更流程与计划审批流程一致）。</a:t>
            </a:r>
          </a:p>
          <a:p>
            <a:pPr indent="0">
              <a:lnSpc>
                <a:spcPct val="150000"/>
              </a:lnSpc>
              <a:buFont typeface="+mj-ea"/>
              <a:buNone/>
            </a:pPr>
            <a:endParaRPr lang="zh-CN" altLang="en-US" sz="1400" dirty="0">
              <a:solidFill>
                <a:schemeClr val="tx2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23" y="2705223"/>
            <a:ext cx="11437888" cy="202864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855" y="4733774"/>
            <a:ext cx="12192000" cy="206338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2658" y="161935"/>
            <a:ext cx="2609342" cy="50862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56173"/>
            <a:ext cx="12192000" cy="30182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0480" y="5911333"/>
            <a:ext cx="563056" cy="644840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1997834" y="2471024"/>
            <a:ext cx="1194217" cy="115700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2693743" y="1953483"/>
            <a:ext cx="1462198" cy="2181459"/>
            <a:chOff x="637565" y="1370532"/>
            <a:chExt cx="1656184" cy="2402436"/>
          </a:xfrm>
          <a:solidFill>
            <a:srgbClr val="204C82"/>
          </a:solidFill>
        </p:grpSpPr>
        <p:sp>
          <p:nvSpPr>
            <p:cNvPr id="37" name="矩形 36"/>
            <p:cNvSpPr/>
            <p:nvPr/>
          </p:nvSpPr>
          <p:spPr>
            <a:xfrm>
              <a:off x="637565" y="1370532"/>
              <a:ext cx="1656184" cy="2402436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TextBox 22"/>
            <p:cNvSpPr txBox="1"/>
            <p:nvPr/>
          </p:nvSpPr>
          <p:spPr>
            <a:xfrm>
              <a:off x="722073" y="2201514"/>
              <a:ext cx="1487169" cy="794002"/>
            </a:xfrm>
            <a:prstGeom prst="rect">
              <a:avLst/>
            </a:prstGeom>
            <a:grpFill/>
          </p:spPr>
          <p:txBody>
            <a:bodyPr wrap="square">
              <a:no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03</a:t>
              </a:r>
              <a:endPara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61" name="图片 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9014" y="4854189"/>
            <a:ext cx="1451466" cy="12292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155941" y="2329962"/>
            <a:ext cx="5853073" cy="1512276"/>
          </a:xfrm>
          <a:prstGeom prst="rect">
            <a:avLst/>
          </a:prstGeom>
          <a:solidFill>
            <a:srgbClr val="187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</a:rPr>
              <a:t>第二步：采购申请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2658" y="161935"/>
            <a:ext cx="2609342" cy="50862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56173"/>
            <a:ext cx="12192000" cy="301827"/>
          </a:xfrm>
          <a:prstGeom prst="rect">
            <a:avLst/>
          </a:prstGeom>
        </p:spPr>
      </p:pic>
      <p:sp>
        <p:nvSpPr>
          <p:cNvPr id="10" name="Rectangle 162"/>
          <p:cNvSpPr/>
          <p:nvPr/>
        </p:nvSpPr>
        <p:spPr>
          <a:xfrm>
            <a:off x="4372832" y="563170"/>
            <a:ext cx="2562587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16498" y="108108"/>
            <a:ext cx="38364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  <a:defRPr/>
            </a:pPr>
            <a:r>
              <a:rPr lang="en-US" altLang="zh-CN" sz="27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7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采购申请流程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82196" y="646690"/>
            <a:ext cx="11416144" cy="2813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采购申请审批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</a:rPr>
              <a:t>是一个</a:t>
            </a:r>
            <a:r>
              <a:rPr lang="zh-CN" altLang="en-US" sz="1600" b="1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采购方式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</a:rPr>
              <a:t>、设备</a:t>
            </a:r>
            <a:r>
              <a:rPr lang="zh-CN" altLang="en-US" sz="1600" b="1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参数的确认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</a:rPr>
              <a:t>过程。</a:t>
            </a:r>
            <a:endParaRPr lang="en-US" altLang="zh-CN" sz="16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采购申请</a:t>
            </a: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是在完成采购计划审批之后，需要采购的时候，提交采购申请，每个采购计划可以根据采购政策分多次提交采购申请</a:t>
            </a:r>
            <a:endParaRPr lang="en-US" altLang="zh-CN" sz="1600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但</a:t>
            </a:r>
            <a:r>
              <a:rPr lang="zh-CN" altLang="en-US" sz="1600" i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不能故意拆分采购</a:t>
            </a:r>
            <a:r>
              <a:rPr lang="zh-CN" altLang="en-US" sz="1600" i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zh-CN" altLang="en-US" sz="1600" i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违规逃避招投标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r>
              <a:rPr lang="zh-CN" altLang="en-US" b="1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如果违规拆分采购，由采购人承担责任。</a:t>
            </a:r>
            <a:endParaRPr lang="en-US" altLang="zh-CN" b="1" dirty="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当</a:t>
            </a:r>
            <a:r>
              <a:rPr lang="zh-CN" altLang="en-US" b="1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设备存放点是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医学部科技楼</a:t>
            </a:r>
            <a:r>
              <a:rPr lang="zh-CN" altLang="en-US" b="1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需经过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科技楼办公室</a:t>
            </a: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审批</a:t>
            </a:r>
            <a:r>
              <a:rPr lang="zh-CN" altLang="en-US" b="1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</a:p>
          <a:p>
            <a:pPr>
              <a:lnSpc>
                <a:spcPct val="150000"/>
              </a:lnSpc>
            </a:pPr>
            <a:endParaRPr lang="en-US" altLang="zh-CN" b="1" dirty="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采购预算 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小于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万  </a:t>
            </a:r>
            <a:r>
              <a:rPr lang="zh-CN" altLang="en-US" b="1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无需系、二级单位审批。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020047" y="303841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审批流程如下：</a:t>
            </a:r>
          </a:p>
        </p:txBody>
      </p:sp>
      <p:grpSp>
        <p:nvGrpSpPr>
          <p:cNvPr id="70" name="组合 69"/>
          <p:cNvGrpSpPr/>
          <p:nvPr/>
        </p:nvGrpSpPr>
        <p:grpSpPr>
          <a:xfrm>
            <a:off x="769714" y="3601274"/>
            <a:ext cx="10430957" cy="2357533"/>
            <a:chOff x="675446" y="3601274"/>
            <a:chExt cx="10430957" cy="2357533"/>
          </a:xfrm>
        </p:grpSpPr>
        <p:sp>
          <p:nvSpPr>
            <p:cNvPr id="13" name="文本框 12"/>
            <p:cNvSpPr txBox="1"/>
            <p:nvPr/>
          </p:nvSpPr>
          <p:spPr>
            <a:xfrm>
              <a:off x="675446" y="5294004"/>
              <a:ext cx="58862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50" b="1" dirty="0">
                  <a:solidFill>
                    <a:srgbClr val="00B050"/>
                  </a:solidFill>
                </a:rPr>
                <a:t>采购人</a:t>
              </a:r>
              <a:endParaRPr lang="en-US" altLang="zh-CN" sz="1050" dirty="0"/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546" y="4726950"/>
              <a:ext cx="540000" cy="540000"/>
            </a:xfrm>
            <a:prstGeom prst="rect">
              <a:avLst/>
            </a:prstGeom>
          </p:spPr>
        </p:pic>
        <p:cxnSp>
          <p:nvCxnSpPr>
            <p:cNvPr id="14" name="直接箭头连接符 13"/>
            <p:cNvCxnSpPr/>
            <p:nvPr/>
          </p:nvCxnSpPr>
          <p:spPr>
            <a:xfrm>
              <a:off x="1375364" y="5075204"/>
              <a:ext cx="1145529" cy="0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0893" y="4726950"/>
              <a:ext cx="540000" cy="540000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2208001" y="5294004"/>
              <a:ext cx="104067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50" b="1" dirty="0">
                  <a:solidFill>
                    <a:srgbClr val="00B050"/>
                  </a:solidFill>
                </a:rPr>
                <a:t>      项目负责人</a:t>
              </a:r>
              <a:endParaRPr lang="en-US" altLang="zh-CN" sz="1050" b="1" dirty="0">
                <a:solidFill>
                  <a:srgbClr val="00B050"/>
                </a:solidFill>
              </a:endParaRPr>
            </a:p>
            <a:p>
              <a:r>
                <a:rPr lang="zh-CN" altLang="en-US" sz="1050" b="1" dirty="0"/>
                <a:t> </a:t>
              </a:r>
              <a:endParaRPr lang="en-US" altLang="zh-CN" sz="1050" dirty="0"/>
            </a:p>
          </p:txBody>
        </p:sp>
        <p:cxnSp>
          <p:nvCxnSpPr>
            <p:cNvPr id="19" name="直接箭头连接符 18"/>
            <p:cNvCxnSpPr/>
            <p:nvPr/>
          </p:nvCxnSpPr>
          <p:spPr>
            <a:xfrm flipV="1">
              <a:off x="3125263" y="5077554"/>
              <a:ext cx="4669678" cy="7420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连接符: 肘形 20"/>
            <p:cNvCxnSpPr/>
            <p:nvPr/>
          </p:nvCxnSpPr>
          <p:spPr>
            <a:xfrm flipV="1">
              <a:off x="6465561" y="4081309"/>
              <a:ext cx="1218889" cy="2921"/>
            </a:xfrm>
            <a:prstGeom prst="bentConnector3">
              <a:avLst>
                <a:gd name="adj1" fmla="val 50000"/>
              </a:avLst>
            </a:prstGeom>
            <a:ln w="444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组合 44"/>
            <p:cNvGrpSpPr/>
            <p:nvPr/>
          </p:nvGrpSpPr>
          <p:grpSpPr>
            <a:xfrm>
              <a:off x="5279855" y="3662295"/>
              <a:ext cx="3039656" cy="812066"/>
              <a:chOff x="4324986" y="2987236"/>
              <a:chExt cx="2852908" cy="812066"/>
            </a:xfrm>
          </p:grpSpPr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37894" y="2987236"/>
                <a:ext cx="540000" cy="540000"/>
              </a:xfrm>
              <a:prstGeom prst="rect">
                <a:avLst/>
              </a:prstGeom>
            </p:spPr>
          </p:pic>
          <p:sp>
            <p:nvSpPr>
              <p:cNvPr id="22" name="文本框 21"/>
              <p:cNvSpPr txBox="1"/>
              <p:nvPr/>
            </p:nvSpPr>
            <p:spPr>
              <a:xfrm>
                <a:off x="4324986" y="3545386"/>
                <a:ext cx="1818467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50" b="1" dirty="0">
                    <a:solidFill>
                      <a:schemeClr val="tx2"/>
                    </a:solidFill>
                  </a:rPr>
                  <a:t>系领导</a:t>
                </a:r>
                <a:r>
                  <a:rPr lang="en-US" altLang="zh-CN" sz="1050" b="1" dirty="0">
                    <a:solidFill>
                      <a:schemeClr val="tx2"/>
                    </a:solidFill>
                  </a:rPr>
                  <a:t>/</a:t>
                </a:r>
                <a:r>
                  <a:rPr lang="zh-CN" altLang="en-US" sz="1050" b="1" dirty="0">
                    <a:solidFill>
                      <a:schemeClr val="tx2"/>
                    </a:solidFill>
                  </a:rPr>
                  <a:t>二级单位下级部门</a:t>
                </a:r>
              </a:p>
            </p:txBody>
          </p:sp>
        </p:grpSp>
        <p:sp>
          <p:nvSpPr>
            <p:cNvPr id="23" name="文本框 22"/>
            <p:cNvSpPr txBox="1"/>
            <p:nvPr/>
          </p:nvSpPr>
          <p:spPr>
            <a:xfrm>
              <a:off x="1369208" y="4802425"/>
              <a:ext cx="997527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050" dirty="0"/>
                <a:t>提交采购申请</a:t>
              </a:r>
              <a:endParaRPr lang="en-US" altLang="zh-CN" sz="1050" dirty="0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173028" y="4631463"/>
              <a:ext cx="889648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000" dirty="0"/>
                <a:t>需系审批</a:t>
              </a:r>
              <a:endParaRPr lang="en-US" altLang="zh-CN" sz="1000" dirty="0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6229747" y="4863303"/>
              <a:ext cx="1047991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000" dirty="0"/>
                <a:t>无需系审批</a:t>
              </a:r>
              <a:endParaRPr lang="en-US" altLang="zh-CN" sz="1000" dirty="0"/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7626333" y="4738439"/>
              <a:ext cx="1157689" cy="765666"/>
              <a:chOff x="6440476" y="4136006"/>
              <a:chExt cx="1157689" cy="765666"/>
            </a:xfrm>
          </p:grpSpPr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3797" y="4136006"/>
                <a:ext cx="567000" cy="540000"/>
              </a:xfrm>
              <a:prstGeom prst="rect">
                <a:avLst/>
              </a:prstGeom>
            </p:spPr>
          </p:pic>
          <p:sp>
            <p:nvSpPr>
              <p:cNvPr id="26" name="文本框 25"/>
              <p:cNvSpPr txBox="1"/>
              <p:nvPr/>
            </p:nvSpPr>
            <p:spPr>
              <a:xfrm>
                <a:off x="6440476" y="4647756"/>
                <a:ext cx="115768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50" b="1" dirty="0">
                    <a:solidFill>
                      <a:srgbClr val="00B050"/>
                    </a:solidFill>
                  </a:rPr>
                  <a:t>二级单位负责人</a:t>
                </a:r>
                <a:r>
                  <a:rPr lang="zh-CN" altLang="en-US" sz="1050" b="1" dirty="0"/>
                  <a:t> </a:t>
                </a:r>
                <a:endParaRPr lang="en-US" altLang="zh-CN" sz="1050" dirty="0"/>
              </a:p>
            </p:txBody>
          </p:sp>
        </p:grpSp>
        <p:cxnSp>
          <p:nvCxnSpPr>
            <p:cNvPr id="30" name="直接箭头连接符 29"/>
            <p:cNvCxnSpPr/>
            <p:nvPr/>
          </p:nvCxnSpPr>
          <p:spPr>
            <a:xfrm flipV="1">
              <a:off x="8427771" y="5070578"/>
              <a:ext cx="1759078" cy="19783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组合 48"/>
            <p:cNvGrpSpPr/>
            <p:nvPr/>
          </p:nvGrpSpPr>
          <p:grpSpPr>
            <a:xfrm>
              <a:off x="8399158" y="3884980"/>
              <a:ext cx="1023140" cy="674232"/>
              <a:chOff x="6140734" y="3262409"/>
              <a:chExt cx="1023140" cy="674232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08414" y="3262409"/>
                <a:ext cx="540000" cy="540000"/>
              </a:xfrm>
              <a:prstGeom prst="rect">
                <a:avLst/>
              </a:prstGeom>
            </p:spPr>
          </p:pic>
          <p:sp>
            <p:nvSpPr>
              <p:cNvPr id="36" name="文本框 35"/>
              <p:cNvSpPr txBox="1"/>
              <p:nvPr/>
            </p:nvSpPr>
            <p:spPr>
              <a:xfrm>
                <a:off x="6140734" y="3682725"/>
                <a:ext cx="1023140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50" b="1" dirty="0">
                    <a:solidFill>
                      <a:srgbClr val="00B050"/>
                    </a:solidFill>
                  </a:rPr>
                  <a:t>安全委员会议</a:t>
                </a:r>
              </a:p>
            </p:txBody>
          </p:sp>
        </p:grp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2690" y="4598714"/>
              <a:ext cx="540000" cy="540000"/>
            </a:xfrm>
            <a:prstGeom prst="rect">
              <a:avLst/>
            </a:prstGeom>
          </p:spPr>
        </p:pic>
        <p:sp>
          <p:nvSpPr>
            <p:cNvPr id="39" name="文本框 38"/>
            <p:cNvSpPr txBox="1"/>
            <p:nvPr/>
          </p:nvSpPr>
          <p:spPr>
            <a:xfrm>
              <a:off x="10083263" y="5180569"/>
              <a:ext cx="102314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50" b="1" dirty="0">
                  <a:solidFill>
                    <a:srgbClr val="00B050"/>
                  </a:solidFill>
                </a:rPr>
                <a:t>设实处承办</a:t>
              </a:r>
            </a:p>
          </p:txBody>
        </p:sp>
        <p:cxnSp>
          <p:nvCxnSpPr>
            <p:cNvPr id="66" name="直接箭头连接符 65"/>
            <p:cNvCxnSpPr/>
            <p:nvPr/>
          </p:nvCxnSpPr>
          <p:spPr>
            <a:xfrm flipV="1">
              <a:off x="3453598" y="4561387"/>
              <a:ext cx="0" cy="537814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箭头连接符 71"/>
            <p:cNvCxnSpPr/>
            <p:nvPr/>
          </p:nvCxnSpPr>
          <p:spPr>
            <a:xfrm flipV="1">
              <a:off x="8843236" y="4547489"/>
              <a:ext cx="0" cy="537814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文本框 72"/>
            <p:cNvSpPr txBox="1"/>
            <p:nvPr/>
          </p:nvSpPr>
          <p:spPr>
            <a:xfrm>
              <a:off x="8778866" y="4719040"/>
              <a:ext cx="625707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050" dirty="0"/>
                <a:t>含射线</a:t>
              </a:r>
              <a:endParaRPr lang="en-US" altLang="zh-CN" sz="1050" dirty="0"/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9404573" y="4824090"/>
              <a:ext cx="782276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050" dirty="0"/>
                <a:t>不含射线</a:t>
              </a:r>
              <a:endParaRPr lang="en-US" altLang="zh-CN" sz="1050" dirty="0"/>
            </a:p>
          </p:txBody>
        </p:sp>
        <p:cxnSp>
          <p:nvCxnSpPr>
            <p:cNvPr id="75" name="连接符: 肘形 74"/>
            <p:cNvCxnSpPr>
              <a:endCxn id="38" idx="0"/>
            </p:cNvCxnSpPr>
            <p:nvPr/>
          </p:nvCxnSpPr>
          <p:spPr>
            <a:xfrm>
              <a:off x="9232530" y="4124492"/>
              <a:ext cx="1240160" cy="474222"/>
            </a:xfrm>
            <a:prstGeom prst="bentConnector2">
              <a:avLst/>
            </a:prstGeom>
            <a:ln w="444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组合 11"/>
            <p:cNvGrpSpPr/>
            <p:nvPr/>
          </p:nvGrpSpPr>
          <p:grpSpPr>
            <a:xfrm>
              <a:off x="2795813" y="3868806"/>
              <a:ext cx="1287780" cy="773430"/>
              <a:chOff x="4624" y="5041"/>
              <a:chExt cx="2028" cy="1218"/>
            </a:xfrm>
          </p:grpSpPr>
          <p:pic>
            <p:nvPicPr>
              <p:cNvPr id="3" name="图片 2" descr="科技企业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218" y="5041"/>
                <a:ext cx="850" cy="850"/>
              </a:xfrm>
              <a:prstGeom prst="rect">
                <a:avLst/>
              </a:prstGeom>
            </p:spPr>
          </p:pic>
          <p:sp>
            <p:nvSpPr>
              <p:cNvPr id="5" name="文本框 4"/>
              <p:cNvSpPr txBox="1"/>
              <p:nvPr/>
            </p:nvSpPr>
            <p:spPr>
              <a:xfrm>
                <a:off x="4624" y="5861"/>
                <a:ext cx="2029" cy="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050" b="1" dirty="0">
                    <a:solidFill>
                      <a:srgbClr val="00B050"/>
                    </a:solidFill>
                  </a:rPr>
                  <a:t>科技楼办公室</a:t>
                </a:r>
                <a:endParaRPr lang="en-US" altLang="zh-CN" sz="1050" dirty="0"/>
              </a:p>
            </p:txBody>
          </p:sp>
        </p:grpSp>
        <p:sp>
          <p:nvSpPr>
            <p:cNvPr id="27" name="文本框 26"/>
            <p:cNvSpPr txBox="1"/>
            <p:nvPr/>
          </p:nvSpPr>
          <p:spPr>
            <a:xfrm>
              <a:off x="3410696" y="4684605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/>
                <a:t>存放科技楼</a:t>
              </a:r>
            </a:p>
          </p:txBody>
        </p:sp>
        <p:cxnSp>
          <p:nvCxnSpPr>
            <p:cNvPr id="40" name="直接箭头连接符 39"/>
            <p:cNvCxnSpPr/>
            <p:nvPr/>
          </p:nvCxnSpPr>
          <p:spPr>
            <a:xfrm flipV="1">
              <a:off x="6144175" y="4516960"/>
              <a:ext cx="0" cy="537814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连接符: 肘形 40"/>
            <p:cNvCxnSpPr/>
            <p:nvPr/>
          </p:nvCxnSpPr>
          <p:spPr>
            <a:xfrm rot="16200000" flipH="1">
              <a:off x="3665626" y="4200881"/>
              <a:ext cx="907034" cy="776814"/>
            </a:xfrm>
            <a:prstGeom prst="bentConnector3">
              <a:avLst>
                <a:gd name="adj1" fmla="val 2502"/>
              </a:avLst>
            </a:prstGeom>
            <a:ln w="444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连接符: 肘形 12"/>
            <p:cNvCxnSpPr>
              <a:endCxn id="39" idx="2"/>
            </p:cNvCxnSpPr>
            <p:nvPr/>
          </p:nvCxnSpPr>
          <p:spPr>
            <a:xfrm>
              <a:off x="4608124" y="5077554"/>
              <a:ext cx="5986709" cy="356931"/>
            </a:xfrm>
            <a:prstGeom prst="bentConnector4">
              <a:avLst>
                <a:gd name="adj1" fmla="val 5417"/>
                <a:gd name="adj2" fmla="val 304023"/>
              </a:avLst>
            </a:prstGeom>
            <a:ln w="508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文本框 31"/>
            <p:cNvSpPr txBox="1"/>
            <p:nvPr/>
          </p:nvSpPr>
          <p:spPr>
            <a:xfrm>
              <a:off x="4925779" y="5651030"/>
              <a:ext cx="9044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/>
                <a:t>预算</a:t>
              </a:r>
              <a:r>
                <a:rPr lang="en-US" altLang="zh-CN" sz="1400" b="1" dirty="0">
                  <a:solidFill>
                    <a:srgbClr val="FF0000"/>
                  </a:solidFill>
                </a:rPr>
                <a:t>&lt;5</a:t>
              </a:r>
              <a:r>
                <a:rPr lang="zh-CN" altLang="en-US" sz="1400" b="1" dirty="0">
                  <a:solidFill>
                    <a:srgbClr val="FF0000"/>
                  </a:solidFill>
                </a:rPr>
                <a:t>万</a:t>
              </a: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4685166" y="4675771"/>
              <a:ext cx="124592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800" dirty="0"/>
                <a:t>预算</a:t>
              </a:r>
              <a:r>
                <a:rPr lang="en-US" altLang="zh-CN" b="1" dirty="0">
                  <a:solidFill>
                    <a:srgbClr val="FF0000"/>
                  </a:solidFill>
                </a:rPr>
                <a:t>&gt;</a:t>
              </a:r>
              <a:r>
                <a:rPr lang="en-US" altLang="zh-CN" sz="1800" b="1" dirty="0">
                  <a:solidFill>
                    <a:srgbClr val="FF0000"/>
                  </a:solidFill>
                </a:rPr>
                <a:t>=5</a:t>
              </a:r>
              <a:r>
                <a:rPr lang="zh-CN" altLang="en-US" sz="1800" b="1" dirty="0">
                  <a:solidFill>
                    <a:srgbClr val="FF0000"/>
                  </a:solidFill>
                </a:rPr>
                <a:t>万</a:t>
              </a: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7246738" y="4220763"/>
              <a:ext cx="1284605" cy="252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50" b="1" dirty="0">
                  <a:solidFill>
                    <a:schemeClr val="tx1"/>
                  </a:solidFill>
                </a:rPr>
                <a:t>二级单位分管领导</a:t>
              </a:r>
              <a:r>
                <a:rPr lang="zh-CN" altLang="en-US" sz="1050" b="1" dirty="0"/>
                <a:t> </a:t>
              </a:r>
              <a:endParaRPr lang="en-US" altLang="zh-CN" sz="1050" dirty="0"/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6456000" y="3763691"/>
              <a:ext cx="997527" cy="2527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050" dirty="0"/>
                <a:t>分管领导审批</a:t>
              </a:r>
            </a:p>
          </p:txBody>
        </p:sp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6000" y="3601274"/>
              <a:ext cx="720000" cy="720000"/>
            </a:xfrm>
            <a:prstGeom prst="rect">
              <a:avLst/>
            </a:prstGeom>
          </p:spPr>
        </p:pic>
        <p:cxnSp>
          <p:nvCxnSpPr>
            <p:cNvPr id="68" name="直接箭头连接符 67"/>
            <p:cNvCxnSpPr/>
            <p:nvPr/>
          </p:nvCxnSpPr>
          <p:spPr>
            <a:xfrm>
              <a:off x="8069545" y="4416931"/>
              <a:ext cx="0" cy="337722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箭头连接符 75"/>
            <p:cNvCxnSpPr/>
            <p:nvPr/>
          </p:nvCxnSpPr>
          <p:spPr>
            <a:xfrm>
              <a:off x="7058870" y="4094532"/>
              <a:ext cx="0" cy="1004669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2658" y="161935"/>
            <a:ext cx="2609342" cy="50862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56173"/>
            <a:ext cx="12192000" cy="301827"/>
          </a:xfrm>
          <a:prstGeom prst="rect">
            <a:avLst/>
          </a:prstGeom>
        </p:spPr>
      </p:pic>
      <p:sp>
        <p:nvSpPr>
          <p:cNvPr id="10" name="Rectangle 162"/>
          <p:cNvSpPr/>
          <p:nvPr/>
        </p:nvSpPr>
        <p:spPr>
          <a:xfrm>
            <a:off x="3856794" y="705499"/>
            <a:ext cx="3185844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56794" y="214285"/>
            <a:ext cx="330708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  <a:defRPr/>
            </a:pPr>
            <a:r>
              <a:rPr lang="zh-CN" altLang="en-US" sz="27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如何提交采购申请？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72682" y="751364"/>
            <a:ext cx="9367886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采购申请</a:t>
            </a:r>
            <a:r>
              <a:rPr lang="zh-CN" altLang="en-US" sz="1800" b="1" dirty="0">
                <a:latin typeface="微软雅黑" panose="020B0503020204020204" charset="-122"/>
                <a:ea typeface="微软雅黑" panose="020B0503020204020204" charset="-122"/>
              </a:rPr>
              <a:t>是从</a:t>
            </a:r>
            <a:r>
              <a:rPr lang="zh-CN" altLang="en-US" sz="18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采购计划</a:t>
            </a:r>
            <a:r>
              <a:rPr lang="zh-CN" altLang="en-US" sz="1800" b="1" dirty="0">
                <a:latin typeface="微软雅黑" panose="020B0503020204020204" charset="-122"/>
                <a:ea typeface="微软雅黑" panose="020B0503020204020204" charset="-122"/>
              </a:rPr>
              <a:t>中选择设备并提交采购。</a:t>
            </a:r>
            <a:endParaRPr lang="en-US" altLang="zh-CN" sz="1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14" y="1459827"/>
            <a:ext cx="9367886" cy="464151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40677" y="1663672"/>
            <a:ext cx="276078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zh-CN" altLang="en-US" dirty="0">
                <a:solidFill>
                  <a:schemeClr val="tx2"/>
                </a:solidFill>
              </a:rPr>
              <a:t>从“我的采购计划”的计划详细页面中提交采购申请。</a:t>
            </a:r>
            <a:endParaRPr lang="en-US" altLang="zh-CN" dirty="0">
              <a:solidFill>
                <a:schemeClr val="tx2"/>
              </a:solidFill>
            </a:endParaRPr>
          </a:p>
          <a:p>
            <a:pPr marL="342900" indent="-342900">
              <a:buFont typeface="+mj-ea"/>
              <a:buAutoNum type="circleNumDbPlain"/>
            </a:pPr>
            <a:endParaRPr lang="en-US" altLang="zh-CN" dirty="0">
              <a:solidFill>
                <a:schemeClr val="tx2"/>
              </a:solidFill>
            </a:endParaRPr>
          </a:p>
          <a:p>
            <a:pPr marL="342900" indent="-342900">
              <a:buFont typeface="+mj-ea"/>
              <a:buAutoNum type="circleNumDbPlain"/>
            </a:pPr>
            <a:r>
              <a:rPr lang="zh-CN" altLang="en-US" dirty="0">
                <a:solidFill>
                  <a:schemeClr val="tx2"/>
                </a:solidFill>
              </a:rPr>
              <a:t>选择需要采购的设备，并点击“申请采购”。</a:t>
            </a:r>
            <a:endParaRPr lang="en-US" altLang="zh-CN" dirty="0">
              <a:solidFill>
                <a:schemeClr val="tx2"/>
              </a:solidFill>
            </a:endParaRPr>
          </a:p>
          <a:p>
            <a:pPr marL="342900" indent="-342900">
              <a:buFont typeface="+mj-ea"/>
              <a:buAutoNum type="circleNumDbPlain"/>
            </a:pPr>
            <a:endParaRPr lang="en-US" altLang="zh-CN" dirty="0">
              <a:solidFill>
                <a:schemeClr val="tx2"/>
              </a:solidFill>
            </a:endParaRPr>
          </a:p>
          <a:p>
            <a:pPr marL="342900" indent="-342900">
              <a:buFont typeface="+mj-ea"/>
              <a:buAutoNum type="circleNumDbPlain"/>
            </a:pPr>
            <a:r>
              <a:rPr lang="zh-CN" altLang="en-US" dirty="0">
                <a:solidFill>
                  <a:schemeClr val="tx2"/>
                </a:solidFill>
              </a:rPr>
              <a:t>在弹出的采购申请页面中完善相关信息及设备参数</a:t>
            </a:r>
            <a:endParaRPr lang="en-US" altLang="zh-CN" dirty="0">
              <a:solidFill>
                <a:schemeClr val="tx2"/>
              </a:solidFill>
            </a:endParaRPr>
          </a:p>
          <a:p>
            <a:pPr marL="342900" indent="-342900">
              <a:buFont typeface="+mj-ea"/>
              <a:buAutoNum type="circleNumDbPlain"/>
            </a:pPr>
            <a:endParaRPr lang="en-US" altLang="zh-CN" dirty="0">
              <a:solidFill>
                <a:schemeClr val="tx2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462" y="1736868"/>
            <a:ext cx="9117668" cy="4766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2658" y="29305"/>
            <a:ext cx="2609342" cy="50862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56173"/>
            <a:ext cx="12192000" cy="301827"/>
          </a:xfrm>
          <a:prstGeom prst="rect">
            <a:avLst/>
          </a:prstGeom>
        </p:spPr>
      </p:pic>
      <p:sp>
        <p:nvSpPr>
          <p:cNvPr id="10" name="Rectangle 162"/>
          <p:cNvSpPr/>
          <p:nvPr/>
        </p:nvSpPr>
        <p:spPr>
          <a:xfrm>
            <a:off x="3585023" y="659133"/>
            <a:ext cx="4491045" cy="9174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56794" y="152403"/>
            <a:ext cx="330708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  <a:defRPr/>
            </a:pPr>
            <a:r>
              <a:rPr lang="zh-CN" altLang="en-US" sz="27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采购审批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023" y="1041847"/>
            <a:ext cx="8066637" cy="197097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643" y="1254796"/>
            <a:ext cx="9870357" cy="512700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3375" y="1163849"/>
            <a:ext cx="23086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zh-CN" altLang="en-US" dirty="0"/>
              <a:t>打开菜单“采购审批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zh-CN" altLang="en-US" dirty="0">
                <a:sym typeface="Wingdings" panose="05000000000000000000" pitchFamily="2" charset="2"/>
              </a:rPr>
              <a:t>采购申请审批</a:t>
            </a:r>
            <a:r>
              <a:rPr lang="zh-CN" altLang="en-US" dirty="0"/>
              <a:t>”，在“待处理”页面中就是所有待审批的申请</a:t>
            </a:r>
            <a:endParaRPr lang="en-US" altLang="zh-CN" dirty="0"/>
          </a:p>
          <a:p>
            <a:pPr marL="342900" indent="-342900">
              <a:buFont typeface="+mj-ea"/>
              <a:buAutoNum type="circleNumDbPlain"/>
            </a:pPr>
            <a:endParaRPr lang="en-US" altLang="zh-CN" dirty="0"/>
          </a:p>
          <a:p>
            <a:pPr marL="342900" indent="-342900">
              <a:buFont typeface="+mj-ea"/>
              <a:buAutoNum type="circleNumDbPlain"/>
            </a:pPr>
            <a:r>
              <a:rPr lang="zh-CN" altLang="en-US" dirty="0"/>
              <a:t>点击“审批”按钮，查看申请详细信息</a:t>
            </a:r>
            <a:endParaRPr lang="en-US" altLang="zh-CN" dirty="0"/>
          </a:p>
          <a:p>
            <a:pPr marL="342900" indent="-342900">
              <a:buFont typeface="+mj-ea"/>
              <a:buAutoNum type="circleNumDbPlain"/>
            </a:pPr>
            <a:endParaRPr lang="en-US" altLang="zh-CN" dirty="0"/>
          </a:p>
          <a:p>
            <a:pPr marL="342900" indent="-342900">
              <a:buFont typeface="+mj-ea"/>
              <a:buAutoNum type="circleNumDbPlain"/>
            </a:pPr>
            <a:r>
              <a:rPr lang="zh-CN" altLang="en-US" dirty="0"/>
              <a:t>填写审批意见。通过的默认意见为同意。如果是驳回，就需要填写的驳回意见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2658" y="161935"/>
            <a:ext cx="2609342" cy="50862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56173"/>
            <a:ext cx="12192000" cy="30182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0480" y="5911333"/>
            <a:ext cx="563056" cy="644840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1447060" y="1953483"/>
            <a:ext cx="2050742" cy="2245655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1826125" y="1098072"/>
            <a:ext cx="1671677" cy="3905411"/>
            <a:chOff x="637565" y="1370532"/>
            <a:chExt cx="1656184" cy="2402436"/>
          </a:xfrm>
          <a:solidFill>
            <a:srgbClr val="204C82"/>
          </a:solidFill>
        </p:grpSpPr>
        <p:sp>
          <p:nvSpPr>
            <p:cNvPr id="37" name="矩形 36"/>
            <p:cNvSpPr/>
            <p:nvPr/>
          </p:nvSpPr>
          <p:spPr>
            <a:xfrm>
              <a:off x="637565" y="1370532"/>
              <a:ext cx="1656184" cy="2402436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8" name="Group 21"/>
            <p:cNvGrpSpPr/>
            <p:nvPr/>
          </p:nvGrpSpPr>
          <p:grpSpPr>
            <a:xfrm>
              <a:off x="971600" y="2229722"/>
              <a:ext cx="1057275" cy="754085"/>
              <a:chOff x="5069886" y="293530"/>
              <a:chExt cx="2052228" cy="1463723"/>
            </a:xfrm>
            <a:grpFill/>
          </p:grpSpPr>
          <p:sp>
            <p:nvSpPr>
              <p:cNvPr id="39" name="TextBox 22"/>
              <p:cNvSpPr txBox="1"/>
              <p:nvPr/>
            </p:nvSpPr>
            <p:spPr>
              <a:xfrm>
                <a:off x="5069886" y="293530"/>
                <a:ext cx="2052228" cy="1120147"/>
              </a:xfrm>
              <a:prstGeom prst="rect">
                <a:avLst/>
              </a:prstGeom>
              <a:grpFill/>
            </p:spPr>
            <p:txBody>
              <a:bodyPr wrap="square">
                <a:normAutofit fontScale="62500" lnSpcReduction="20000"/>
              </a:bodyPr>
              <a:lstStyle/>
              <a:p>
                <a:pPr algn="ctr"/>
                <a:r>
                  <a:rPr lang="zh-CN" altLang="en-US" sz="54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目录</a:t>
                </a:r>
              </a:p>
            </p:txBody>
          </p:sp>
          <p:sp>
            <p:nvSpPr>
              <p:cNvPr id="40" name="TextBox 23"/>
              <p:cNvSpPr txBox="1"/>
              <p:nvPr/>
            </p:nvSpPr>
            <p:spPr>
              <a:xfrm>
                <a:off x="5069886" y="1309193"/>
                <a:ext cx="2052228" cy="448060"/>
              </a:xfrm>
              <a:prstGeom prst="rect">
                <a:avLst/>
              </a:prstGeom>
              <a:grpFill/>
            </p:spPr>
            <p:txBody>
              <a:bodyPr wrap="square">
                <a:normAutofit fontScale="55000" lnSpcReduction="20000"/>
              </a:bodyPr>
              <a:lstStyle/>
              <a:p>
                <a:pPr algn="ctr"/>
                <a:r>
                  <a:rPr lang="en-US" altLang="zh-CN" sz="24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CONTENT</a:t>
                </a:r>
                <a:endParaRPr lang="en-US" altLang="zh-CN"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41" name="组合 40"/>
          <p:cNvGrpSpPr/>
          <p:nvPr/>
        </p:nvGrpSpPr>
        <p:grpSpPr>
          <a:xfrm>
            <a:off x="4205341" y="699663"/>
            <a:ext cx="3329812" cy="5731042"/>
            <a:chOff x="12109620" y="2722943"/>
            <a:chExt cx="5649592" cy="9330048"/>
          </a:xfrm>
        </p:grpSpPr>
        <p:sp>
          <p:nvSpPr>
            <p:cNvPr id="42" name="Diamond 292"/>
            <p:cNvSpPr/>
            <p:nvPr/>
          </p:nvSpPr>
          <p:spPr>
            <a:xfrm>
              <a:off x="12109620" y="2722943"/>
              <a:ext cx="1565808" cy="1045340"/>
            </a:xfrm>
            <a:prstGeom prst="diamond">
              <a:avLst/>
            </a:prstGeom>
            <a:solidFill>
              <a:srgbClr val="1EA1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bg2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  <p:grpSp>
          <p:nvGrpSpPr>
            <p:cNvPr id="43" name="Group 293"/>
            <p:cNvGrpSpPr/>
            <p:nvPr/>
          </p:nvGrpSpPr>
          <p:grpSpPr>
            <a:xfrm>
              <a:off x="13675428" y="2787817"/>
              <a:ext cx="3944033" cy="1501531"/>
              <a:chOff x="6512559" y="1408956"/>
              <a:chExt cx="2927219" cy="598718"/>
            </a:xfrm>
          </p:grpSpPr>
          <p:sp>
            <p:nvSpPr>
              <p:cNvPr id="54" name="TextBox 294"/>
              <p:cNvSpPr txBox="1"/>
              <p:nvPr/>
            </p:nvSpPr>
            <p:spPr>
              <a:xfrm>
                <a:off x="6512559" y="1408956"/>
                <a:ext cx="292721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/>
              </a:bodyPr>
              <a:lstStyle/>
              <a:p>
                <a:r>
                  <a:rPr lang="zh-CN" altLang="en-US" b="1" dirty="0">
                    <a:solidFill>
                      <a:schemeClr val="tx1">
                        <a:lumMod val="50000"/>
                      </a:schemeClr>
                    </a:solidFill>
                    <a:latin typeface="+mj-ea"/>
                    <a:ea typeface="+mj-ea"/>
                  </a:rPr>
                  <a:t>总业务流程</a:t>
                </a:r>
              </a:p>
            </p:txBody>
          </p:sp>
          <p:sp>
            <p:nvSpPr>
              <p:cNvPr id="55" name="TextBox 295"/>
              <p:cNvSpPr txBox="1"/>
              <p:nvPr/>
            </p:nvSpPr>
            <p:spPr>
              <a:xfrm>
                <a:off x="6636973" y="1756214"/>
                <a:ext cx="2526588" cy="251460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endParaRPr lang="zh-CN" altLang="en-US" sz="1800" dirty="0">
                  <a:solidFill>
                    <a:schemeClr val="tx1">
                      <a:lumMod val="50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44" name="Diamond 292"/>
            <p:cNvSpPr/>
            <p:nvPr/>
          </p:nvSpPr>
          <p:spPr>
            <a:xfrm>
              <a:off x="12109620" y="4053882"/>
              <a:ext cx="1565809" cy="1140021"/>
            </a:xfrm>
            <a:prstGeom prst="diamond">
              <a:avLst/>
            </a:prstGeom>
            <a:solidFill>
              <a:srgbClr val="1EA1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bg2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  <p:grpSp>
          <p:nvGrpSpPr>
            <p:cNvPr id="45" name="Group 293"/>
            <p:cNvGrpSpPr/>
            <p:nvPr/>
          </p:nvGrpSpPr>
          <p:grpSpPr>
            <a:xfrm>
              <a:off x="13813224" y="5440448"/>
              <a:ext cx="3944033" cy="796969"/>
              <a:chOff x="6614830" y="1692751"/>
              <a:chExt cx="2927219" cy="317783"/>
            </a:xfrm>
          </p:grpSpPr>
          <p:sp>
            <p:nvSpPr>
              <p:cNvPr id="52" name="TextBox 294"/>
              <p:cNvSpPr txBox="1"/>
              <p:nvPr/>
            </p:nvSpPr>
            <p:spPr>
              <a:xfrm>
                <a:off x="6614830" y="1767670"/>
                <a:ext cx="292721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/>
              </a:bodyPr>
              <a:lstStyle/>
              <a:p>
                <a:r>
                  <a:rPr lang="zh-CN" altLang="en-US" b="1" dirty="0">
                    <a:solidFill>
                      <a:schemeClr val="tx1">
                        <a:lumMod val="50000"/>
                      </a:schemeClr>
                    </a:solidFill>
                    <a:latin typeface="+mj-ea"/>
                  </a:rPr>
                  <a:t>采购申请</a:t>
                </a:r>
              </a:p>
            </p:txBody>
          </p:sp>
          <p:sp>
            <p:nvSpPr>
              <p:cNvPr id="53" name="TextBox 295"/>
              <p:cNvSpPr txBox="1"/>
              <p:nvPr/>
            </p:nvSpPr>
            <p:spPr>
              <a:xfrm>
                <a:off x="6696021" y="1692751"/>
                <a:ext cx="2526589" cy="251460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endParaRPr lang="zh-CN" altLang="en-US" sz="1800" dirty="0">
                  <a:solidFill>
                    <a:schemeClr val="tx1">
                      <a:lumMod val="50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46" name="Diamond 292"/>
            <p:cNvSpPr/>
            <p:nvPr/>
          </p:nvSpPr>
          <p:spPr>
            <a:xfrm>
              <a:off x="12109620" y="5450866"/>
              <a:ext cx="1565809" cy="1197194"/>
            </a:xfrm>
            <a:prstGeom prst="diamond">
              <a:avLst/>
            </a:prstGeom>
            <a:solidFill>
              <a:srgbClr val="1EA1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bg2"/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  <p:grpSp>
          <p:nvGrpSpPr>
            <p:cNvPr id="47" name="Group 293"/>
            <p:cNvGrpSpPr/>
            <p:nvPr/>
          </p:nvGrpSpPr>
          <p:grpSpPr>
            <a:xfrm>
              <a:off x="13815179" y="4191664"/>
              <a:ext cx="3944033" cy="3979508"/>
              <a:chOff x="6616280" y="420892"/>
              <a:chExt cx="2927219" cy="1586782"/>
            </a:xfrm>
          </p:grpSpPr>
          <p:sp>
            <p:nvSpPr>
              <p:cNvPr id="50" name="TextBox 294"/>
              <p:cNvSpPr txBox="1"/>
              <p:nvPr/>
            </p:nvSpPr>
            <p:spPr>
              <a:xfrm>
                <a:off x="6616280" y="420892"/>
                <a:ext cx="292721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/>
              </a:bodyPr>
              <a:lstStyle/>
              <a:p>
                <a:r>
                  <a:rPr lang="zh-CN" altLang="en-US" b="1" dirty="0">
                    <a:solidFill>
                      <a:schemeClr val="tx1">
                        <a:lumMod val="50000"/>
                      </a:schemeClr>
                    </a:solidFill>
                    <a:latin typeface="+mj-ea"/>
                    <a:ea typeface="+mj-ea"/>
                  </a:rPr>
                  <a:t>采购计划</a:t>
                </a:r>
              </a:p>
            </p:txBody>
          </p:sp>
          <p:sp>
            <p:nvSpPr>
              <p:cNvPr id="51" name="TextBox 295"/>
              <p:cNvSpPr txBox="1"/>
              <p:nvPr/>
            </p:nvSpPr>
            <p:spPr>
              <a:xfrm>
                <a:off x="6636973" y="1756214"/>
                <a:ext cx="2526588" cy="251460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endParaRPr lang="zh-CN" altLang="en-US" sz="1800" dirty="0">
                  <a:solidFill>
                    <a:schemeClr val="tx1">
                      <a:lumMod val="50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48" name="TextBox 295"/>
            <p:cNvSpPr txBox="1"/>
            <p:nvPr/>
          </p:nvSpPr>
          <p:spPr>
            <a:xfrm>
              <a:off x="13843060" y="9481441"/>
              <a:ext cx="3404237" cy="630639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endParaRPr lang="zh-CN" altLang="en-US" sz="1800" dirty="0">
                <a:solidFill>
                  <a:schemeClr val="tx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49" name="TextBox 295"/>
            <p:cNvSpPr txBox="1"/>
            <p:nvPr/>
          </p:nvSpPr>
          <p:spPr>
            <a:xfrm>
              <a:off x="13843060" y="11422352"/>
              <a:ext cx="3404237" cy="630639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endParaRPr lang="zh-CN" altLang="en-US" sz="1800" dirty="0">
                <a:solidFill>
                  <a:schemeClr val="tx1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56" name="Diamond 292"/>
          <p:cNvSpPr/>
          <p:nvPr/>
        </p:nvSpPr>
        <p:spPr>
          <a:xfrm>
            <a:off x="4205341" y="3381217"/>
            <a:ext cx="922872" cy="700266"/>
          </a:xfrm>
          <a:prstGeom prst="diamond">
            <a:avLst/>
          </a:prstGeom>
          <a:solidFill>
            <a:srgbClr val="1EA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/>
            <a:r>
              <a:rPr lang="en-US" altLang="zh-CN" dirty="0">
                <a:solidFill>
                  <a:schemeClr val="bg2"/>
                </a:solidFill>
                <a:latin typeface="Impact" panose="020B0806030902050204" pitchFamily="34" charset="0"/>
              </a:rPr>
              <a:t>04</a:t>
            </a:r>
          </a:p>
        </p:txBody>
      </p:sp>
      <p:sp>
        <p:nvSpPr>
          <p:cNvPr id="57" name="TextBox 294"/>
          <p:cNvSpPr txBox="1"/>
          <p:nvPr/>
        </p:nvSpPr>
        <p:spPr>
          <a:xfrm>
            <a:off x="5209427" y="3446928"/>
            <a:ext cx="2324573" cy="374132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</a:rPr>
              <a:t>采购执行</a:t>
            </a:r>
          </a:p>
        </p:txBody>
      </p:sp>
      <p:pic>
        <p:nvPicPr>
          <p:cNvPr id="61" name="图片 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9014" y="4854189"/>
            <a:ext cx="1451466" cy="1229200"/>
          </a:xfrm>
          <a:prstGeom prst="rect">
            <a:avLst/>
          </a:prstGeom>
        </p:spPr>
      </p:pic>
      <p:sp>
        <p:nvSpPr>
          <p:cNvPr id="29" name="Diamond 292"/>
          <p:cNvSpPr/>
          <p:nvPr/>
        </p:nvSpPr>
        <p:spPr>
          <a:xfrm>
            <a:off x="4205341" y="4261281"/>
            <a:ext cx="922872" cy="700266"/>
          </a:xfrm>
          <a:prstGeom prst="diamond">
            <a:avLst/>
          </a:prstGeom>
          <a:solidFill>
            <a:srgbClr val="1EA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/>
            <a:r>
              <a:rPr lang="en-US" altLang="zh-CN" dirty="0">
                <a:solidFill>
                  <a:schemeClr val="bg2"/>
                </a:solidFill>
                <a:latin typeface="Impact" panose="020B0806030902050204" pitchFamily="34" charset="0"/>
              </a:rPr>
              <a:t>05</a:t>
            </a:r>
          </a:p>
        </p:txBody>
      </p:sp>
      <p:sp>
        <p:nvSpPr>
          <p:cNvPr id="30" name="TextBox 294"/>
          <p:cNvSpPr txBox="1"/>
          <p:nvPr/>
        </p:nvSpPr>
        <p:spPr>
          <a:xfrm>
            <a:off x="5209426" y="4383997"/>
            <a:ext cx="2324573" cy="374132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</a:rPr>
              <a:t>合同审批</a:t>
            </a:r>
          </a:p>
        </p:txBody>
      </p:sp>
      <p:sp>
        <p:nvSpPr>
          <p:cNvPr id="31" name="Diamond 292"/>
          <p:cNvSpPr/>
          <p:nvPr/>
        </p:nvSpPr>
        <p:spPr>
          <a:xfrm>
            <a:off x="4205340" y="5134765"/>
            <a:ext cx="922872" cy="700266"/>
          </a:xfrm>
          <a:prstGeom prst="diamond">
            <a:avLst/>
          </a:prstGeom>
          <a:solidFill>
            <a:srgbClr val="1EA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/>
            <a:r>
              <a:rPr lang="en-US" altLang="zh-CN" dirty="0">
                <a:solidFill>
                  <a:schemeClr val="bg2"/>
                </a:solidFill>
                <a:latin typeface="Impact" panose="020B0806030902050204" pitchFamily="34" charset="0"/>
              </a:rPr>
              <a:t>06</a:t>
            </a:r>
          </a:p>
        </p:txBody>
      </p:sp>
      <p:sp>
        <p:nvSpPr>
          <p:cNvPr id="32" name="TextBox 294"/>
          <p:cNvSpPr txBox="1"/>
          <p:nvPr/>
        </p:nvSpPr>
        <p:spPr>
          <a:xfrm>
            <a:off x="5209425" y="5257481"/>
            <a:ext cx="2324573" cy="374132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</a:rPr>
              <a:t>收货验收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2658" y="161935"/>
            <a:ext cx="2609342" cy="50862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56173"/>
            <a:ext cx="12192000" cy="301827"/>
          </a:xfrm>
          <a:prstGeom prst="rect">
            <a:avLst/>
          </a:prstGeom>
        </p:spPr>
      </p:pic>
      <p:sp>
        <p:nvSpPr>
          <p:cNvPr id="10" name="Rectangle 162"/>
          <p:cNvSpPr/>
          <p:nvPr/>
        </p:nvSpPr>
        <p:spPr>
          <a:xfrm flipV="1">
            <a:off x="3726426" y="815630"/>
            <a:ext cx="3494507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56794" y="354620"/>
            <a:ext cx="330708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  <a:defRPr/>
            </a:pPr>
            <a:r>
              <a:rPr lang="zh-CN" altLang="en-US" sz="27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如何查看采购进度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122" y="1232154"/>
            <a:ext cx="11467986" cy="185883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65" y="3916737"/>
            <a:ext cx="11531360" cy="245493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90122" y="78728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第一步：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4865" y="346792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第二步：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2658" y="161935"/>
            <a:ext cx="2609342" cy="50862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56173"/>
            <a:ext cx="12192000" cy="301827"/>
          </a:xfrm>
          <a:prstGeom prst="rect">
            <a:avLst/>
          </a:prstGeom>
        </p:spPr>
      </p:pic>
      <p:sp>
        <p:nvSpPr>
          <p:cNvPr id="10" name="Rectangle 162"/>
          <p:cNvSpPr/>
          <p:nvPr/>
        </p:nvSpPr>
        <p:spPr>
          <a:xfrm rot="10800000" flipV="1">
            <a:off x="3585210" y="677545"/>
            <a:ext cx="4347845" cy="762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25128" y="164289"/>
            <a:ext cx="5903851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  <a:defRPr/>
            </a:pPr>
            <a:r>
              <a:rPr lang="zh-CN" altLang="en-US" sz="27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进口免税</a:t>
            </a:r>
            <a:r>
              <a:rPr lang="en-US" altLang="zh-CN" sz="27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27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采购申请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99438" y="905998"/>
            <a:ext cx="121286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</a:rPr>
              <a:t>       </a:t>
            </a:r>
            <a:r>
              <a:rPr lang="zh-CN" altLang="en-US" b="1" dirty="0">
                <a:solidFill>
                  <a:srgbClr val="C00000"/>
                </a:solidFill>
              </a:rPr>
              <a:t>进口免税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的采购计划和采购申请的流程与之前没有什么区别。当采购设备的是</a:t>
            </a:r>
            <a:r>
              <a:rPr lang="zh-CN" altLang="en-US" b="1" dirty="0">
                <a:solidFill>
                  <a:srgbClr val="FF0000"/>
                </a:solidFill>
              </a:rPr>
              <a:t>进口免税类（设备或软件），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在提交采购申请按照进口免税的要求提交相关资料（</a:t>
            </a:r>
            <a:r>
              <a:rPr lang="zh-CN" altLang="en-US" b="1" dirty="0">
                <a:solidFill>
                  <a:srgbClr val="C00000"/>
                </a:solidFill>
              </a:rPr>
              <a:t>市场调研（</a:t>
            </a:r>
            <a:r>
              <a:rPr lang="en-US" altLang="zh-CN" b="1" dirty="0">
                <a:solidFill>
                  <a:srgbClr val="C00000"/>
                </a:solidFill>
              </a:rPr>
              <a:t>3</a:t>
            </a:r>
            <a:r>
              <a:rPr lang="zh-CN" altLang="en-US" b="1" dirty="0">
                <a:solidFill>
                  <a:srgbClr val="C00000"/>
                </a:solidFill>
              </a:rPr>
              <a:t>家）、免税用途说明、商务条款，供应商资质文件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）。</a:t>
            </a:r>
            <a:endParaRPr lang="en-US" altLang="zh-CN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         </a:t>
            </a:r>
          </a:p>
          <a:p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         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采购申请</a:t>
            </a:r>
            <a:r>
              <a:rPr lang="zh-CN" altLang="en-US" b="1" dirty="0">
                <a:solidFill>
                  <a:srgbClr val="C00000"/>
                </a:solidFill>
              </a:rPr>
              <a:t>审批完成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后，</a:t>
            </a:r>
            <a:r>
              <a:rPr lang="zh-CN" altLang="en-US" b="1" dirty="0">
                <a:solidFill>
                  <a:srgbClr val="C00000"/>
                </a:solidFill>
              </a:rPr>
              <a:t>外贸代理公司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登录平台，填报采购进度和外贸相关信息。</a:t>
            </a:r>
            <a:endParaRPr lang="en-US" altLang="zh-CN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zh-CN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761574" y="2969678"/>
            <a:ext cx="10430957" cy="2534307"/>
            <a:chOff x="675446" y="3601274"/>
            <a:chExt cx="10430957" cy="2534307"/>
          </a:xfrm>
        </p:grpSpPr>
        <p:sp>
          <p:nvSpPr>
            <p:cNvPr id="47" name="文本框 46"/>
            <p:cNvSpPr txBox="1"/>
            <p:nvPr/>
          </p:nvSpPr>
          <p:spPr>
            <a:xfrm>
              <a:off x="675446" y="5294004"/>
              <a:ext cx="58862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50" b="1" dirty="0">
                  <a:solidFill>
                    <a:srgbClr val="00B050"/>
                  </a:solidFill>
                </a:rPr>
                <a:t>采购人</a:t>
              </a:r>
              <a:endParaRPr lang="en-US" altLang="zh-CN" sz="1050" dirty="0"/>
            </a:p>
          </p:txBody>
        </p:sp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546" y="4726950"/>
              <a:ext cx="540000" cy="540000"/>
            </a:xfrm>
            <a:prstGeom prst="rect">
              <a:avLst/>
            </a:prstGeom>
          </p:spPr>
        </p:pic>
        <p:cxnSp>
          <p:nvCxnSpPr>
            <p:cNvPr id="49" name="直接箭头连接符 48"/>
            <p:cNvCxnSpPr/>
            <p:nvPr/>
          </p:nvCxnSpPr>
          <p:spPr>
            <a:xfrm>
              <a:off x="1375364" y="5075204"/>
              <a:ext cx="1145529" cy="0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0" name="图片 4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0893" y="4726950"/>
              <a:ext cx="540000" cy="540000"/>
            </a:xfrm>
            <a:prstGeom prst="rect">
              <a:avLst/>
            </a:prstGeom>
          </p:spPr>
        </p:pic>
        <p:sp>
          <p:nvSpPr>
            <p:cNvPr id="51" name="文本框 50"/>
            <p:cNvSpPr txBox="1"/>
            <p:nvPr/>
          </p:nvSpPr>
          <p:spPr>
            <a:xfrm>
              <a:off x="2208001" y="5294004"/>
              <a:ext cx="104067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50" b="1" dirty="0">
                  <a:solidFill>
                    <a:srgbClr val="00B050"/>
                  </a:solidFill>
                </a:rPr>
                <a:t>      项目负责人</a:t>
              </a:r>
              <a:endParaRPr lang="en-US" altLang="zh-CN" sz="1050" b="1" dirty="0">
                <a:solidFill>
                  <a:srgbClr val="00B050"/>
                </a:solidFill>
              </a:endParaRPr>
            </a:p>
            <a:p>
              <a:r>
                <a:rPr lang="zh-CN" altLang="en-US" sz="1050" b="1" dirty="0"/>
                <a:t> </a:t>
              </a:r>
              <a:endParaRPr lang="en-US" altLang="zh-CN" sz="1050" dirty="0"/>
            </a:p>
          </p:txBody>
        </p:sp>
        <p:cxnSp>
          <p:nvCxnSpPr>
            <p:cNvPr id="52" name="直接箭头连接符 51"/>
            <p:cNvCxnSpPr/>
            <p:nvPr/>
          </p:nvCxnSpPr>
          <p:spPr>
            <a:xfrm flipV="1">
              <a:off x="3125263" y="5077554"/>
              <a:ext cx="4669678" cy="7420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连接符: 肘形 52"/>
            <p:cNvCxnSpPr/>
            <p:nvPr/>
          </p:nvCxnSpPr>
          <p:spPr>
            <a:xfrm flipV="1">
              <a:off x="6465561" y="4081309"/>
              <a:ext cx="1218889" cy="2921"/>
            </a:xfrm>
            <a:prstGeom prst="bentConnector3">
              <a:avLst>
                <a:gd name="adj1" fmla="val 50000"/>
              </a:avLst>
            </a:prstGeom>
            <a:ln w="444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组合 53"/>
            <p:cNvGrpSpPr/>
            <p:nvPr/>
          </p:nvGrpSpPr>
          <p:grpSpPr>
            <a:xfrm>
              <a:off x="5279855" y="3662295"/>
              <a:ext cx="3039656" cy="812066"/>
              <a:chOff x="4324986" y="2987236"/>
              <a:chExt cx="2852908" cy="812066"/>
            </a:xfrm>
          </p:grpSpPr>
          <p:pic>
            <p:nvPicPr>
              <p:cNvPr id="86" name="图片 8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37894" y="2987236"/>
                <a:ext cx="540000" cy="540000"/>
              </a:xfrm>
              <a:prstGeom prst="rect">
                <a:avLst/>
              </a:prstGeom>
            </p:spPr>
          </p:pic>
          <p:sp>
            <p:nvSpPr>
              <p:cNvPr id="87" name="文本框 86"/>
              <p:cNvSpPr txBox="1"/>
              <p:nvPr/>
            </p:nvSpPr>
            <p:spPr>
              <a:xfrm>
                <a:off x="4324986" y="3545386"/>
                <a:ext cx="1818467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50" b="1" dirty="0">
                    <a:solidFill>
                      <a:schemeClr val="tx2"/>
                    </a:solidFill>
                  </a:rPr>
                  <a:t>系领导</a:t>
                </a:r>
                <a:r>
                  <a:rPr lang="en-US" altLang="zh-CN" sz="1050" b="1" dirty="0">
                    <a:solidFill>
                      <a:schemeClr val="tx2"/>
                    </a:solidFill>
                  </a:rPr>
                  <a:t>/</a:t>
                </a:r>
                <a:r>
                  <a:rPr lang="zh-CN" altLang="en-US" sz="1050" b="1" dirty="0">
                    <a:solidFill>
                      <a:schemeClr val="tx2"/>
                    </a:solidFill>
                  </a:rPr>
                  <a:t>二级单位下级部门</a:t>
                </a:r>
              </a:p>
            </p:txBody>
          </p:sp>
        </p:grpSp>
        <p:sp>
          <p:nvSpPr>
            <p:cNvPr id="55" name="文本框 54"/>
            <p:cNvSpPr txBox="1"/>
            <p:nvPr/>
          </p:nvSpPr>
          <p:spPr>
            <a:xfrm>
              <a:off x="1369208" y="4802425"/>
              <a:ext cx="997527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050" dirty="0"/>
                <a:t>提交采购申请</a:t>
              </a:r>
              <a:endParaRPr lang="en-US" altLang="zh-CN" sz="1050" dirty="0"/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6173028" y="4631463"/>
              <a:ext cx="889648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000" dirty="0"/>
                <a:t>需系审批</a:t>
              </a:r>
              <a:endParaRPr lang="en-US" altLang="zh-CN" sz="1000" dirty="0"/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6229747" y="4863303"/>
              <a:ext cx="1047991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000" dirty="0"/>
                <a:t>无需系审批</a:t>
              </a:r>
              <a:endParaRPr lang="en-US" altLang="zh-CN" sz="1000" dirty="0"/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7626333" y="4738439"/>
              <a:ext cx="1157689" cy="765666"/>
              <a:chOff x="6440476" y="4136006"/>
              <a:chExt cx="1157689" cy="765666"/>
            </a:xfrm>
          </p:grpSpPr>
          <p:pic>
            <p:nvPicPr>
              <p:cNvPr id="84" name="图片 8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3797" y="4136006"/>
                <a:ext cx="567000" cy="540000"/>
              </a:xfrm>
              <a:prstGeom prst="rect">
                <a:avLst/>
              </a:prstGeom>
            </p:spPr>
          </p:pic>
          <p:sp>
            <p:nvSpPr>
              <p:cNvPr id="85" name="文本框 84"/>
              <p:cNvSpPr txBox="1"/>
              <p:nvPr/>
            </p:nvSpPr>
            <p:spPr>
              <a:xfrm>
                <a:off x="6440476" y="4647756"/>
                <a:ext cx="115768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50" b="1" dirty="0">
                    <a:solidFill>
                      <a:srgbClr val="00B050"/>
                    </a:solidFill>
                  </a:rPr>
                  <a:t>二级单位负责人</a:t>
                </a:r>
                <a:r>
                  <a:rPr lang="zh-CN" altLang="en-US" sz="1050" b="1" dirty="0"/>
                  <a:t> </a:t>
                </a:r>
                <a:endParaRPr lang="en-US" altLang="zh-CN" sz="1050" dirty="0"/>
              </a:p>
            </p:txBody>
          </p:sp>
        </p:grpSp>
        <p:cxnSp>
          <p:nvCxnSpPr>
            <p:cNvPr id="59" name="直接箭头连接符 58"/>
            <p:cNvCxnSpPr/>
            <p:nvPr/>
          </p:nvCxnSpPr>
          <p:spPr>
            <a:xfrm flipV="1">
              <a:off x="8427771" y="5070578"/>
              <a:ext cx="1759078" cy="19783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组合 59"/>
            <p:cNvGrpSpPr/>
            <p:nvPr/>
          </p:nvGrpSpPr>
          <p:grpSpPr>
            <a:xfrm>
              <a:off x="8399158" y="3884980"/>
              <a:ext cx="1023140" cy="674232"/>
              <a:chOff x="6140734" y="3262409"/>
              <a:chExt cx="1023140" cy="674232"/>
            </a:xfrm>
          </p:grpSpPr>
          <p:pic>
            <p:nvPicPr>
              <p:cNvPr id="82" name="图片 8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08414" y="3262409"/>
                <a:ext cx="540000" cy="540000"/>
              </a:xfrm>
              <a:prstGeom prst="rect">
                <a:avLst/>
              </a:prstGeom>
            </p:spPr>
          </p:pic>
          <p:sp>
            <p:nvSpPr>
              <p:cNvPr id="83" name="文本框 82"/>
              <p:cNvSpPr txBox="1"/>
              <p:nvPr/>
            </p:nvSpPr>
            <p:spPr>
              <a:xfrm>
                <a:off x="6140734" y="3682725"/>
                <a:ext cx="1023140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50" b="1" dirty="0">
                    <a:solidFill>
                      <a:srgbClr val="00B050"/>
                    </a:solidFill>
                  </a:rPr>
                  <a:t>安全委员会议</a:t>
                </a:r>
              </a:p>
            </p:txBody>
          </p:sp>
        </p:grpSp>
        <p:pic>
          <p:nvPicPr>
            <p:cNvPr id="61" name="图片 6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2690" y="4598714"/>
              <a:ext cx="540000" cy="540000"/>
            </a:xfrm>
            <a:prstGeom prst="rect">
              <a:avLst/>
            </a:prstGeom>
          </p:spPr>
        </p:pic>
        <p:sp>
          <p:nvSpPr>
            <p:cNvPr id="62" name="文本框 61"/>
            <p:cNvSpPr txBox="1"/>
            <p:nvPr/>
          </p:nvSpPr>
          <p:spPr>
            <a:xfrm>
              <a:off x="10083263" y="5180569"/>
              <a:ext cx="102314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50" b="1" dirty="0">
                  <a:solidFill>
                    <a:srgbClr val="00B050"/>
                  </a:solidFill>
                </a:rPr>
                <a:t>设实处承办</a:t>
              </a:r>
            </a:p>
          </p:txBody>
        </p:sp>
        <p:cxnSp>
          <p:nvCxnSpPr>
            <p:cNvPr id="63" name="直接箭头连接符 62"/>
            <p:cNvCxnSpPr/>
            <p:nvPr/>
          </p:nvCxnSpPr>
          <p:spPr>
            <a:xfrm flipV="1">
              <a:off x="3453598" y="4561387"/>
              <a:ext cx="0" cy="537814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箭头连接符 63"/>
            <p:cNvCxnSpPr/>
            <p:nvPr/>
          </p:nvCxnSpPr>
          <p:spPr>
            <a:xfrm flipV="1">
              <a:off x="8843236" y="4547489"/>
              <a:ext cx="0" cy="1588092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文本框 64"/>
            <p:cNvSpPr txBox="1"/>
            <p:nvPr/>
          </p:nvSpPr>
          <p:spPr>
            <a:xfrm>
              <a:off x="8778866" y="4719040"/>
              <a:ext cx="625707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050" dirty="0"/>
                <a:t>含射线</a:t>
              </a:r>
              <a:endParaRPr lang="en-US" altLang="zh-CN" sz="1050" dirty="0"/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9404573" y="4824090"/>
              <a:ext cx="782276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050" dirty="0"/>
                <a:t>不含射线</a:t>
              </a:r>
              <a:endParaRPr lang="en-US" altLang="zh-CN" sz="1050" dirty="0"/>
            </a:p>
          </p:txBody>
        </p:sp>
        <p:cxnSp>
          <p:nvCxnSpPr>
            <p:cNvPr id="67" name="连接符: 肘形 66"/>
            <p:cNvCxnSpPr>
              <a:endCxn id="61" idx="0"/>
            </p:cNvCxnSpPr>
            <p:nvPr/>
          </p:nvCxnSpPr>
          <p:spPr>
            <a:xfrm>
              <a:off x="9232530" y="4124492"/>
              <a:ext cx="1240160" cy="474222"/>
            </a:xfrm>
            <a:prstGeom prst="bentConnector2">
              <a:avLst/>
            </a:prstGeom>
            <a:ln w="444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组合 67"/>
            <p:cNvGrpSpPr/>
            <p:nvPr/>
          </p:nvGrpSpPr>
          <p:grpSpPr>
            <a:xfrm>
              <a:off x="2795813" y="3868806"/>
              <a:ext cx="1287780" cy="773430"/>
              <a:chOff x="4624" y="5041"/>
              <a:chExt cx="2028" cy="1218"/>
            </a:xfrm>
          </p:grpSpPr>
          <p:pic>
            <p:nvPicPr>
              <p:cNvPr id="80" name="图片 79" descr="科技企业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18" y="5041"/>
                <a:ext cx="850" cy="850"/>
              </a:xfrm>
              <a:prstGeom prst="rect">
                <a:avLst/>
              </a:prstGeom>
            </p:spPr>
          </p:pic>
          <p:sp>
            <p:nvSpPr>
              <p:cNvPr id="81" name="文本框 80"/>
              <p:cNvSpPr txBox="1"/>
              <p:nvPr/>
            </p:nvSpPr>
            <p:spPr>
              <a:xfrm>
                <a:off x="4624" y="5861"/>
                <a:ext cx="2029" cy="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050" b="1" dirty="0">
                    <a:solidFill>
                      <a:srgbClr val="00B050"/>
                    </a:solidFill>
                  </a:rPr>
                  <a:t>科技楼办公室</a:t>
                </a:r>
                <a:endParaRPr lang="en-US" altLang="zh-CN" sz="1050" dirty="0"/>
              </a:p>
            </p:txBody>
          </p:sp>
        </p:grpSp>
        <p:sp>
          <p:nvSpPr>
            <p:cNvPr id="69" name="文本框 68"/>
            <p:cNvSpPr txBox="1"/>
            <p:nvPr/>
          </p:nvSpPr>
          <p:spPr>
            <a:xfrm>
              <a:off x="3410696" y="4684605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/>
                <a:t>存放科技楼</a:t>
              </a:r>
            </a:p>
          </p:txBody>
        </p:sp>
        <p:cxnSp>
          <p:nvCxnSpPr>
            <p:cNvPr id="70" name="直接箭头连接符 69"/>
            <p:cNvCxnSpPr/>
            <p:nvPr/>
          </p:nvCxnSpPr>
          <p:spPr>
            <a:xfrm flipV="1">
              <a:off x="6144175" y="4516960"/>
              <a:ext cx="0" cy="537814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连接符: 肘形 70"/>
            <p:cNvCxnSpPr/>
            <p:nvPr/>
          </p:nvCxnSpPr>
          <p:spPr>
            <a:xfrm rot="16200000" flipH="1">
              <a:off x="3665626" y="4200881"/>
              <a:ext cx="907034" cy="776814"/>
            </a:xfrm>
            <a:prstGeom prst="bentConnector3">
              <a:avLst>
                <a:gd name="adj1" fmla="val 2502"/>
              </a:avLst>
            </a:prstGeom>
            <a:ln w="444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连接符: 肘形 12"/>
            <p:cNvCxnSpPr>
              <a:endCxn id="62" idx="2"/>
            </p:cNvCxnSpPr>
            <p:nvPr/>
          </p:nvCxnSpPr>
          <p:spPr>
            <a:xfrm>
              <a:off x="4608124" y="5077554"/>
              <a:ext cx="5986709" cy="356931"/>
            </a:xfrm>
            <a:prstGeom prst="bentConnector4">
              <a:avLst>
                <a:gd name="adj1" fmla="val 5417"/>
                <a:gd name="adj2" fmla="val 304023"/>
              </a:avLst>
            </a:prstGeom>
            <a:ln w="508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文本框 72"/>
            <p:cNvSpPr txBox="1"/>
            <p:nvPr/>
          </p:nvSpPr>
          <p:spPr>
            <a:xfrm>
              <a:off x="4925779" y="5651030"/>
              <a:ext cx="9044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/>
                <a:t>预算</a:t>
              </a:r>
              <a:r>
                <a:rPr lang="en-US" altLang="zh-CN" sz="1400" b="1" dirty="0">
                  <a:solidFill>
                    <a:srgbClr val="FF0000"/>
                  </a:solidFill>
                </a:rPr>
                <a:t>&lt;5</a:t>
              </a:r>
              <a:r>
                <a:rPr lang="zh-CN" altLang="en-US" sz="1400" b="1" dirty="0">
                  <a:solidFill>
                    <a:srgbClr val="FF0000"/>
                  </a:solidFill>
                </a:rPr>
                <a:t>万</a:t>
              </a:r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4685166" y="4675771"/>
              <a:ext cx="124592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800" dirty="0"/>
                <a:t>预算</a:t>
              </a:r>
              <a:r>
                <a:rPr lang="en-US" altLang="zh-CN" b="1" dirty="0">
                  <a:solidFill>
                    <a:srgbClr val="FF0000"/>
                  </a:solidFill>
                </a:rPr>
                <a:t>&gt;</a:t>
              </a:r>
              <a:r>
                <a:rPr lang="en-US" altLang="zh-CN" sz="1800" b="1" dirty="0">
                  <a:solidFill>
                    <a:srgbClr val="FF0000"/>
                  </a:solidFill>
                </a:rPr>
                <a:t>=5</a:t>
              </a:r>
              <a:r>
                <a:rPr lang="zh-CN" altLang="en-US" sz="1800" b="1" dirty="0">
                  <a:solidFill>
                    <a:srgbClr val="FF0000"/>
                  </a:solidFill>
                </a:rPr>
                <a:t>万</a:t>
              </a: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7246738" y="4220763"/>
              <a:ext cx="1284605" cy="252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50" b="1" dirty="0">
                  <a:solidFill>
                    <a:schemeClr val="tx1"/>
                  </a:solidFill>
                </a:rPr>
                <a:t>二级单位分管领导</a:t>
              </a:r>
              <a:r>
                <a:rPr lang="zh-CN" altLang="en-US" sz="1050" b="1" dirty="0"/>
                <a:t> </a:t>
              </a:r>
              <a:endParaRPr lang="en-US" altLang="zh-CN" sz="1050" dirty="0"/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6456000" y="3763691"/>
              <a:ext cx="997527" cy="2527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050" dirty="0"/>
                <a:t>分管领导审批</a:t>
              </a:r>
            </a:p>
          </p:txBody>
        </p:sp>
        <p:pic>
          <p:nvPicPr>
            <p:cNvPr id="77" name="图片 7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6000" y="3601274"/>
              <a:ext cx="720000" cy="720000"/>
            </a:xfrm>
            <a:prstGeom prst="rect">
              <a:avLst/>
            </a:prstGeom>
          </p:spPr>
        </p:pic>
        <p:cxnSp>
          <p:nvCxnSpPr>
            <p:cNvPr id="78" name="直接箭头连接符 77"/>
            <p:cNvCxnSpPr/>
            <p:nvPr/>
          </p:nvCxnSpPr>
          <p:spPr>
            <a:xfrm>
              <a:off x="8069545" y="4416931"/>
              <a:ext cx="0" cy="337722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箭头连接符 78"/>
            <p:cNvCxnSpPr/>
            <p:nvPr/>
          </p:nvCxnSpPr>
          <p:spPr>
            <a:xfrm>
              <a:off x="7058870" y="4094532"/>
              <a:ext cx="0" cy="1004669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文本框 87"/>
          <p:cNvSpPr txBox="1"/>
          <p:nvPr/>
        </p:nvSpPr>
        <p:spPr>
          <a:xfrm>
            <a:off x="8880112" y="5056353"/>
            <a:ext cx="62570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050" dirty="0"/>
              <a:t>含射线</a:t>
            </a:r>
            <a:endParaRPr lang="en-US" altLang="zh-CN" sz="105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2658" y="161935"/>
            <a:ext cx="2609342" cy="50862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56173"/>
            <a:ext cx="12192000" cy="301827"/>
          </a:xfrm>
          <a:prstGeom prst="rect">
            <a:avLst/>
          </a:prstGeom>
        </p:spPr>
      </p:pic>
      <p:sp>
        <p:nvSpPr>
          <p:cNvPr id="10" name="Rectangle 162"/>
          <p:cNvSpPr/>
          <p:nvPr/>
        </p:nvSpPr>
        <p:spPr>
          <a:xfrm rot="10800000" flipV="1">
            <a:off x="3919317" y="501705"/>
            <a:ext cx="4347845" cy="762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25128" y="41201"/>
            <a:ext cx="5903851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  <a:defRPr/>
            </a:pPr>
            <a:r>
              <a:rPr lang="zh-CN" altLang="en-US" sz="27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进口免税</a:t>
            </a:r>
            <a:r>
              <a:rPr lang="en-US" altLang="zh-CN" sz="27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27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采购申请页面</a:t>
            </a:r>
          </a:p>
        </p:txBody>
      </p:sp>
      <p:pic>
        <p:nvPicPr>
          <p:cNvPr id="47" name="图片 46" descr="C:\Users\Administrator\Desktop\aa1.pngaa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6502" y="673786"/>
            <a:ext cx="12013473" cy="589661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2658" y="161935"/>
            <a:ext cx="2609342" cy="50862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56173"/>
            <a:ext cx="12192000" cy="301827"/>
          </a:xfrm>
          <a:prstGeom prst="rect">
            <a:avLst/>
          </a:prstGeom>
        </p:spPr>
      </p:pic>
      <p:sp>
        <p:nvSpPr>
          <p:cNvPr id="10" name="Rectangle 162"/>
          <p:cNvSpPr/>
          <p:nvPr/>
        </p:nvSpPr>
        <p:spPr>
          <a:xfrm rot="10800000" flipV="1">
            <a:off x="4308806" y="492913"/>
            <a:ext cx="333171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273637" y="33075"/>
            <a:ext cx="333171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  <a:defRPr/>
            </a:pPr>
            <a:r>
              <a:rPr lang="zh-CN" altLang="en-US" sz="27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进口免税</a:t>
            </a:r>
            <a:r>
              <a:rPr lang="en-US" altLang="zh-CN" sz="27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27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市场调研</a:t>
            </a:r>
          </a:p>
        </p:txBody>
      </p:sp>
      <p:pic>
        <p:nvPicPr>
          <p:cNvPr id="5" name="图片 4" descr="C:\Users\Administrator\Desktop\aa2.pngaa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1167320"/>
            <a:ext cx="12205738" cy="49847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2658" y="161935"/>
            <a:ext cx="2609342" cy="50862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56173"/>
            <a:ext cx="12192000" cy="301827"/>
          </a:xfrm>
          <a:prstGeom prst="rect">
            <a:avLst/>
          </a:prstGeom>
        </p:spPr>
      </p:pic>
      <p:sp>
        <p:nvSpPr>
          <p:cNvPr id="10" name="Rectangle 162"/>
          <p:cNvSpPr/>
          <p:nvPr/>
        </p:nvSpPr>
        <p:spPr>
          <a:xfrm rot="10800000" flipV="1">
            <a:off x="4308806" y="492913"/>
            <a:ext cx="333171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273637" y="33075"/>
            <a:ext cx="33317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  <a:defRPr/>
            </a:pPr>
            <a:r>
              <a:rPr lang="zh-CN" altLang="en-US" sz="27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进口免税</a:t>
            </a:r>
            <a:r>
              <a:rPr lang="en-US" altLang="zh-CN" sz="27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27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商务条款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" y="538633"/>
            <a:ext cx="12192000" cy="617106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2658" y="161935"/>
            <a:ext cx="2609342" cy="50862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56173"/>
            <a:ext cx="12192000" cy="301827"/>
          </a:xfrm>
          <a:prstGeom prst="rect">
            <a:avLst/>
          </a:prstGeom>
        </p:spPr>
      </p:pic>
      <p:sp>
        <p:nvSpPr>
          <p:cNvPr id="10" name="Rectangle 162"/>
          <p:cNvSpPr/>
          <p:nvPr/>
        </p:nvSpPr>
        <p:spPr>
          <a:xfrm rot="10800000" flipV="1">
            <a:off x="4308806" y="492913"/>
            <a:ext cx="333171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983491" y="0"/>
            <a:ext cx="39823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  <a:defRPr/>
            </a:pPr>
            <a:r>
              <a:rPr lang="zh-CN" altLang="en-US" sz="27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进口免税</a:t>
            </a:r>
            <a:r>
              <a:rPr lang="en-US" altLang="zh-CN" sz="27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27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免税用途说明</a:t>
            </a:r>
          </a:p>
        </p:txBody>
      </p:sp>
      <p:pic>
        <p:nvPicPr>
          <p:cNvPr id="6" name="图片 5" descr="C:\Users\Administrator\Desktop\aa3.pngaa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76238" y="794597"/>
            <a:ext cx="11439525" cy="576157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2658" y="161935"/>
            <a:ext cx="2609342" cy="50862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56173"/>
            <a:ext cx="12192000" cy="301827"/>
          </a:xfrm>
          <a:prstGeom prst="rect">
            <a:avLst/>
          </a:prstGeom>
        </p:spPr>
      </p:pic>
      <p:sp>
        <p:nvSpPr>
          <p:cNvPr id="10" name="Rectangle 162"/>
          <p:cNvSpPr/>
          <p:nvPr/>
        </p:nvSpPr>
        <p:spPr>
          <a:xfrm rot="10800000" flipV="1">
            <a:off x="4308806" y="492913"/>
            <a:ext cx="333171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983491" y="0"/>
            <a:ext cx="39823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  <a:defRPr/>
            </a:pPr>
            <a:r>
              <a:rPr lang="zh-CN" altLang="en-US" sz="27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进口免税</a:t>
            </a:r>
            <a:r>
              <a:rPr lang="en-US" altLang="zh-CN" sz="27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27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供应商资料</a:t>
            </a:r>
          </a:p>
        </p:txBody>
      </p:sp>
      <p:pic>
        <p:nvPicPr>
          <p:cNvPr id="5" name="图片 4" descr="C:\Users\Administrator\Desktop\aa4.pngaa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1479526"/>
            <a:ext cx="12192000" cy="506031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06920" y="674832"/>
            <a:ext cx="11335482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</a:rPr>
              <a:t>供应商资质文件：</a:t>
            </a:r>
            <a:r>
              <a:rPr lang="zh-CN" altLang="en-US" b="1" dirty="0">
                <a:solidFill>
                  <a:schemeClr val="accent6">
                    <a:lumMod val="50000"/>
                  </a:schemeClr>
                </a:solidFill>
                <a:sym typeface="+mn-ea"/>
              </a:rPr>
              <a:t>供货方营业执照、供货方产品代理授权书、商品彩页、报价清单</a:t>
            </a:r>
            <a:endParaRPr lang="zh-CN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2658" y="161935"/>
            <a:ext cx="2609342" cy="50862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56173"/>
            <a:ext cx="12192000" cy="301827"/>
          </a:xfrm>
          <a:prstGeom prst="rect">
            <a:avLst/>
          </a:prstGeom>
        </p:spPr>
      </p:pic>
      <p:sp>
        <p:nvSpPr>
          <p:cNvPr id="10" name="Rectangle 162"/>
          <p:cNvSpPr/>
          <p:nvPr/>
        </p:nvSpPr>
        <p:spPr>
          <a:xfrm rot="10800000">
            <a:off x="4422530" y="631825"/>
            <a:ext cx="3059724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25128" y="164289"/>
            <a:ext cx="5903851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  <a:defRPr/>
            </a:pPr>
            <a:r>
              <a:rPr lang="zh-CN" altLang="en-US" sz="27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招标采购申请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42080"/>
            <a:ext cx="12192000" cy="4538869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06920" y="674832"/>
            <a:ext cx="11335482" cy="1304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</a:rPr>
              <a:t>招标采购申请：</a:t>
            </a:r>
            <a:r>
              <a:rPr lang="zh-CN" altLang="en-US" b="1" dirty="0">
                <a:solidFill>
                  <a:schemeClr val="accent6">
                    <a:lumMod val="50000"/>
                  </a:schemeClr>
                </a:solidFill>
              </a:rPr>
              <a:t>一般需要提供设备采购的论证报告和市场调研信息（</a:t>
            </a: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zh-CN" altLang="en-US" b="1" dirty="0">
                <a:solidFill>
                  <a:schemeClr val="accent6">
                    <a:lumMod val="50000"/>
                  </a:schemeClr>
                </a:solidFill>
              </a:rPr>
              <a:t>家）</a:t>
            </a:r>
            <a:endParaRPr lang="en-US" altLang="zh-CN" b="1" dirty="0">
              <a:solidFill>
                <a:schemeClr val="accent6">
                  <a:lumMod val="50000"/>
                </a:schemeClr>
              </a:solidFill>
            </a:endParaRPr>
          </a:p>
          <a:p>
            <a:pPr marL="800100" lvl="1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400" b="0" i="0" dirty="0">
                <a:solidFill>
                  <a:srgbClr val="606266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单价在</a:t>
            </a:r>
            <a:r>
              <a:rPr lang="en-US" altLang="zh-CN" sz="1400" b="0" i="0" dirty="0">
                <a:solidFill>
                  <a:srgbClr val="606266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50</a:t>
            </a:r>
            <a:r>
              <a:rPr lang="zh-CN" altLang="en-US" sz="1400" b="0" i="0" dirty="0">
                <a:solidFill>
                  <a:srgbClr val="606266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万</a:t>
            </a:r>
            <a:r>
              <a:rPr lang="en-US" altLang="zh-CN" sz="1400" b="0" i="0" dirty="0">
                <a:solidFill>
                  <a:srgbClr val="606266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-100</a:t>
            </a:r>
            <a:r>
              <a:rPr lang="zh-CN" altLang="en-US" sz="1400" b="0" i="0" dirty="0">
                <a:solidFill>
                  <a:srgbClr val="606266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万元设备，上传签字盖章后的</a:t>
            </a:r>
            <a:r>
              <a:rPr lang="en-US" altLang="zh-CN" sz="1400" b="0" i="0" dirty="0">
                <a:solidFill>
                  <a:srgbClr val="606266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PDF</a:t>
            </a:r>
            <a:r>
              <a:rPr lang="zh-CN" altLang="en-US" sz="1400" b="0" i="0" dirty="0">
                <a:solidFill>
                  <a:srgbClr val="606266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版论证报告；</a:t>
            </a:r>
            <a:endParaRPr lang="en-US" altLang="zh-CN" sz="1400" b="0" i="0" dirty="0">
              <a:solidFill>
                <a:srgbClr val="606266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  <a:p>
            <a:pPr marL="800100" lvl="1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400" b="0" i="0" dirty="0">
                <a:solidFill>
                  <a:srgbClr val="606266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单价</a:t>
            </a:r>
            <a:r>
              <a:rPr lang="en-US" altLang="zh-CN" sz="1400" b="0" i="0" dirty="0">
                <a:solidFill>
                  <a:srgbClr val="606266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&gt;=100</a:t>
            </a:r>
            <a:r>
              <a:rPr lang="zh-CN" altLang="en-US" sz="1400" b="0" i="0" dirty="0">
                <a:solidFill>
                  <a:srgbClr val="606266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万元，如已参加设实处组织的论证，或市级以上主管部门论证，可上传相关</a:t>
            </a:r>
            <a:r>
              <a:rPr lang="en-US" altLang="zh-CN" sz="1400" b="0" i="0" dirty="0">
                <a:solidFill>
                  <a:srgbClr val="606266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PDF</a:t>
            </a:r>
            <a:r>
              <a:rPr lang="zh-CN" altLang="en-US" sz="1400" b="0" i="0" dirty="0">
                <a:solidFill>
                  <a:srgbClr val="606266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证明材料；</a:t>
            </a:r>
            <a:endParaRPr lang="en-US" altLang="zh-CN" sz="1400" b="0" i="0" dirty="0">
              <a:solidFill>
                <a:srgbClr val="606266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  <a:p>
            <a:pPr marL="800100" lvl="1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400" b="0" i="0" dirty="0">
                <a:solidFill>
                  <a:srgbClr val="606266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如从未参加论证，或论证不通过，请先联系设实处进行论证。</a:t>
            </a:r>
            <a:endParaRPr lang="zh-CN" alt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2658" y="161935"/>
            <a:ext cx="2609342" cy="50862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56173"/>
            <a:ext cx="12192000" cy="30182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0480" y="5911333"/>
            <a:ext cx="563056" cy="644840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1997834" y="2471024"/>
            <a:ext cx="1194217" cy="115700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2693743" y="1953483"/>
            <a:ext cx="1462198" cy="2181459"/>
            <a:chOff x="637565" y="1370532"/>
            <a:chExt cx="1656184" cy="2402436"/>
          </a:xfrm>
          <a:solidFill>
            <a:srgbClr val="204C82"/>
          </a:solidFill>
        </p:grpSpPr>
        <p:sp>
          <p:nvSpPr>
            <p:cNvPr id="37" name="矩形 36"/>
            <p:cNvSpPr/>
            <p:nvPr/>
          </p:nvSpPr>
          <p:spPr>
            <a:xfrm>
              <a:off x="637565" y="1370532"/>
              <a:ext cx="1656184" cy="2402436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TextBox 22"/>
            <p:cNvSpPr txBox="1"/>
            <p:nvPr/>
          </p:nvSpPr>
          <p:spPr>
            <a:xfrm>
              <a:off x="722073" y="2201514"/>
              <a:ext cx="1487169" cy="794002"/>
            </a:xfrm>
            <a:prstGeom prst="rect">
              <a:avLst/>
            </a:prstGeom>
            <a:grpFill/>
          </p:spPr>
          <p:txBody>
            <a:bodyPr wrap="square">
              <a:no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04</a:t>
              </a:r>
              <a:endPara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61" name="图片 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9014" y="4854189"/>
            <a:ext cx="1451466" cy="12292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155941" y="2329962"/>
            <a:ext cx="5853073" cy="1512276"/>
          </a:xfrm>
          <a:prstGeom prst="rect">
            <a:avLst/>
          </a:prstGeom>
          <a:solidFill>
            <a:srgbClr val="187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</a:rPr>
              <a:t>第三步：采购执行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6148" y="10"/>
            <a:ext cx="2609342" cy="50862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56173"/>
            <a:ext cx="12192000" cy="301827"/>
          </a:xfrm>
          <a:prstGeom prst="rect">
            <a:avLst/>
          </a:prstGeom>
        </p:spPr>
      </p:pic>
      <p:sp>
        <p:nvSpPr>
          <p:cNvPr id="10" name="Rectangle 162"/>
          <p:cNvSpPr/>
          <p:nvPr/>
        </p:nvSpPr>
        <p:spPr>
          <a:xfrm rot="10800000" flipV="1">
            <a:off x="4215130" y="594360"/>
            <a:ext cx="2823210" cy="762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983794" y="162215"/>
            <a:ext cx="330708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  <a:defRPr/>
            </a:pPr>
            <a:r>
              <a:rPr lang="zh-CN" altLang="en-US" sz="27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采购执行业务流程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59082" y="762228"/>
            <a:ext cx="11416144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采购执行</a:t>
            </a: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是在完成采购申请审批之后，执行采购。不同的采购方式，采购责任人也不一样：</a:t>
            </a:r>
            <a:endParaRPr lang="en-US" altLang="zh-CN" sz="1600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400" b="1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网上竞价：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设实处承办发布采购需求，采购人负责选择供应商并提交审核，审核通过后采购人需提交采购合同进行审批。</a:t>
            </a:r>
            <a:endParaRPr lang="en-US" altLang="zh-CN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400" b="1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央采：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采购人去央采网采购，并在系统中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提交采购结果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及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上传合同附件</a:t>
            </a:r>
            <a:endParaRPr lang="en-US" altLang="zh-CN" sz="1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400" b="1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国内线下自采：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采购人自行联系供应商完成采购，并在系统中提交采购结果及合同；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400" b="1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进口免税自采：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由设实处选定外贸代理完成后续采购外贸采购流程。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46957" y="2492355"/>
            <a:ext cx="3611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央采、自采、竞价执行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流程如下：</a:t>
            </a:r>
          </a:p>
        </p:txBody>
      </p:sp>
      <p:grpSp>
        <p:nvGrpSpPr>
          <p:cNvPr id="81" name="组合 80"/>
          <p:cNvGrpSpPr/>
          <p:nvPr/>
        </p:nvGrpSpPr>
        <p:grpSpPr>
          <a:xfrm>
            <a:off x="1076174" y="4906242"/>
            <a:ext cx="723275" cy="768162"/>
            <a:chOff x="3737641" y="2912358"/>
            <a:chExt cx="723275" cy="768162"/>
          </a:xfrm>
        </p:grpSpPr>
        <p:sp>
          <p:nvSpPr>
            <p:cNvPr id="82" name="文本框 81"/>
            <p:cNvSpPr txBox="1"/>
            <p:nvPr/>
          </p:nvSpPr>
          <p:spPr>
            <a:xfrm>
              <a:off x="3737641" y="3426604"/>
              <a:ext cx="72327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50" dirty="0"/>
                <a:t>网上竞价</a:t>
              </a:r>
            </a:p>
          </p:txBody>
        </p:sp>
        <p:sp>
          <p:nvSpPr>
            <p:cNvPr id="83" name="矩形: 圆角 82"/>
            <p:cNvSpPr>
              <a:spLocks noChangeAspect="1"/>
            </p:cNvSpPr>
            <p:nvPr/>
          </p:nvSpPr>
          <p:spPr>
            <a:xfrm>
              <a:off x="3794525" y="2912358"/>
              <a:ext cx="540000" cy="495964"/>
            </a:xfrm>
            <a:prstGeom prst="roundRect">
              <a:avLst/>
            </a:prstGeom>
            <a:solidFill>
              <a:srgbClr val="FF4545"/>
            </a:solidFill>
            <a:ln w="31750">
              <a:solidFill>
                <a:srgbClr val="FF45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竞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58646" y="2862200"/>
            <a:ext cx="1333949" cy="1718711"/>
            <a:chOff x="1230140" y="3120272"/>
            <a:chExt cx="1333949" cy="1718711"/>
          </a:xfrm>
        </p:grpSpPr>
        <p:sp>
          <p:nvSpPr>
            <p:cNvPr id="85" name="矩形 84"/>
            <p:cNvSpPr/>
            <p:nvPr/>
          </p:nvSpPr>
          <p:spPr>
            <a:xfrm>
              <a:off x="1230140" y="3120272"/>
              <a:ext cx="1333949" cy="1718711"/>
            </a:xfrm>
            <a:prstGeom prst="rect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77" name="组合 76"/>
            <p:cNvGrpSpPr/>
            <p:nvPr/>
          </p:nvGrpSpPr>
          <p:grpSpPr>
            <a:xfrm>
              <a:off x="1484801" y="3931257"/>
              <a:ext cx="992579" cy="713131"/>
              <a:chOff x="3547726" y="6797255"/>
              <a:chExt cx="992579" cy="713131"/>
            </a:xfrm>
          </p:grpSpPr>
          <p:pic>
            <p:nvPicPr>
              <p:cNvPr id="78" name="图片 7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10593" y="6797255"/>
                <a:ext cx="540000" cy="540000"/>
              </a:xfrm>
              <a:prstGeom prst="rect">
                <a:avLst/>
              </a:prstGeom>
            </p:spPr>
          </p:pic>
          <p:sp>
            <p:nvSpPr>
              <p:cNvPr id="79" name="文本框 78"/>
              <p:cNvSpPr txBox="1"/>
              <p:nvPr/>
            </p:nvSpPr>
            <p:spPr>
              <a:xfrm>
                <a:off x="3547726" y="7256470"/>
                <a:ext cx="992579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050" dirty="0"/>
                  <a:t>国内线下自采</a:t>
                </a:r>
              </a:p>
            </p:txBody>
          </p:sp>
        </p:grpSp>
        <p:sp>
          <p:nvSpPr>
            <p:cNvPr id="80" name="矩形: 圆角 79"/>
            <p:cNvSpPr>
              <a:spLocks noChangeAspect="1"/>
            </p:cNvSpPr>
            <p:nvPr/>
          </p:nvSpPr>
          <p:spPr>
            <a:xfrm>
              <a:off x="1559638" y="3243371"/>
              <a:ext cx="540000" cy="495964"/>
            </a:xfrm>
            <a:prstGeom prst="roundRect">
              <a:avLst/>
            </a:prstGeom>
            <a:solidFill>
              <a:srgbClr val="00B050"/>
            </a:solidFill>
            <a:ln w="317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央</a:t>
              </a:r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1607144" y="3729908"/>
              <a:ext cx="449580" cy="252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50" dirty="0"/>
                <a:t>央采</a:t>
              </a:r>
            </a:p>
          </p:txBody>
        </p:sp>
      </p:grpSp>
      <p:pic>
        <p:nvPicPr>
          <p:cNvPr id="88" name="图片 8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594" y="3181556"/>
            <a:ext cx="540000" cy="540000"/>
          </a:xfrm>
          <a:prstGeom prst="rect">
            <a:avLst/>
          </a:prstGeom>
        </p:spPr>
      </p:pic>
      <p:sp>
        <p:nvSpPr>
          <p:cNvPr id="89" name="文本框 88"/>
          <p:cNvSpPr txBox="1"/>
          <p:nvPr/>
        </p:nvSpPr>
        <p:spPr>
          <a:xfrm>
            <a:off x="2832101" y="3713549"/>
            <a:ext cx="10027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/>
              <a:t>采购人提交采购结果及合同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2669610" y="4895965"/>
            <a:ext cx="857927" cy="828175"/>
            <a:chOff x="3103248" y="4895965"/>
            <a:chExt cx="857927" cy="828175"/>
          </a:xfrm>
        </p:grpSpPr>
        <p:pic>
          <p:nvPicPr>
            <p:cNvPr id="91" name="图片 9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2212" y="4895965"/>
              <a:ext cx="540000" cy="540000"/>
            </a:xfrm>
            <a:prstGeom prst="rect">
              <a:avLst/>
            </a:prstGeom>
          </p:spPr>
        </p:pic>
        <p:sp>
          <p:nvSpPr>
            <p:cNvPr id="92" name="文本框 91"/>
            <p:cNvSpPr txBox="1"/>
            <p:nvPr/>
          </p:nvSpPr>
          <p:spPr>
            <a:xfrm>
              <a:off x="3103248" y="5470224"/>
              <a:ext cx="85792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50" dirty="0"/>
                <a:t>供应商报价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748059" y="4954590"/>
            <a:ext cx="1381539" cy="773293"/>
            <a:chOff x="4181697" y="4954590"/>
            <a:chExt cx="1381539" cy="773293"/>
          </a:xfrm>
        </p:grpSpPr>
        <p:sp>
          <p:nvSpPr>
            <p:cNvPr id="24" name="矩形: 圆角 23"/>
            <p:cNvSpPr>
              <a:spLocks noChangeAspect="1"/>
            </p:cNvSpPr>
            <p:nvPr/>
          </p:nvSpPr>
          <p:spPr>
            <a:xfrm>
              <a:off x="4576691" y="4954590"/>
              <a:ext cx="540000" cy="495964"/>
            </a:xfrm>
            <a:prstGeom prst="roundRect">
              <a:avLst/>
            </a:prstGeom>
            <a:solidFill>
              <a:srgbClr val="00B050"/>
            </a:solidFill>
            <a:ln w="317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初选</a:t>
              </a:r>
              <a:endParaRPr lang="zh-CN" altLang="en-US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181697" y="5473967"/>
              <a:ext cx="138153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50" dirty="0"/>
                <a:t>采购人初选供应商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589676" y="4954590"/>
            <a:ext cx="1157689" cy="765666"/>
            <a:chOff x="6440476" y="4136006"/>
            <a:chExt cx="1157689" cy="765666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3797" y="4136006"/>
              <a:ext cx="567000" cy="540000"/>
            </a:xfrm>
            <a:prstGeom prst="rect">
              <a:avLst/>
            </a:prstGeom>
          </p:spPr>
        </p:pic>
        <p:sp>
          <p:nvSpPr>
            <p:cNvPr id="28" name="文本框 27"/>
            <p:cNvSpPr txBox="1"/>
            <p:nvPr/>
          </p:nvSpPr>
          <p:spPr>
            <a:xfrm>
              <a:off x="6440476" y="4647756"/>
              <a:ext cx="115768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50" dirty="0"/>
                <a:t>设实处领导审批</a:t>
              </a:r>
              <a:endParaRPr lang="en-US" altLang="zh-CN" sz="1050" dirty="0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038272" y="4926340"/>
            <a:ext cx="1157689" cy="778130"/>
            <a:chOff x="7500189" y="4926340"/>
            <a:chExt cx="1157689" cy="778130"/>
          </a:xfrm>
        </p:grpSpPr>
        <p:sp>
          <p:nvSpPr>
            <p:cNvPr id="31" name="文本框 30"/>
            <p:cNvSpPr txBox="1"/>
            <p:nvPr/>
          </p:nvSpPr>
          <p:spPr>
            <a:xfrm>
              <a:off x="7500189" y="5450554"/>
              <a:ext cx="115768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50" dirty="0"/>
                <a:t>发布中标公告</a:t>
              </a:r>
              <a:endParaRPr lang="en-US" altLang="zh-CN" sz="1050" dirty="0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915" y="4926340"/>
              <a:ext cx="540000" cy="540000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7917785" y="3324147"/>
            <a:ext cx="1002732" cy="723745"/>
            <a:chOff x="8515069" y="3290506"/>
            <a:chExt cx="1002732" cy="723745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5032" y="3290506"/>
              <a:ext cx="540000" cy="540000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8515069" y="3760335"/>
              <a:ext cx="100273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50" dirty="0"/>
                <a:t>合同流程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1181223" y="3247838"/>
            <a:ext cx="746826" cy="766641"/>
            <a:chOff x="10762486" y="2788845"/>
            <a:chExt cx="746826" cy="766641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2486" y="2788845"/>
              <a:ext cx="540000" cy="540000"/>
            </a:xfrm>
            <a:prstGeom prst="rect">
              <a:avLst/>
            </a:prstGeom>
          </p:spPr>
        </p:pic>
        <p:sp>
          <p:nvSpPr>
            <p:cNvPr id="43" name="文本框 42"/>
            <p:cNvSpPr txBox="1"/>
            <p:nvPr/>
          </p:nvSpPr>
          <p:spPr>
            <a:xfrm>
              <a:off x="10816249" y="3301570"/>
              <a:ext cx="69306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50" dirty="0"/>
                <a:t>完成</a:t>
              </a:r>
            </a:p>
          </p:txBody>
        </p:sp>
      </p:grpSp>
      <p:cxnSp>
        <p:nvCxnSpPr>
          <p:cNvPr id="44" name="直接箭头连接符 43"/>
          <p:cNvCxnSpPr/>
          <p:nvPr/>
        </p:nvCxnSpPr>
        <p:spPr>
          <a:xfrm>
            <a:off x="9726175" y="3595251"/>
            <a:ext cx="390018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组合 44"/>
          <p:cNvGrpSpPr/>
          <p:nvPr/>
        </p:nvGrpSpPr>
        <p:grpSpPr>
          <a:xfrm>
            <a:off x="10154579" y="3244836"/>
            <a:ext cx="615526" cy="794986"/>
            <a:chOff x="7339876" y="3358029"/>
            <a:chExt cx="615526" cy="794986"/>
          </a:xfrm>
        </p:grpSpPr>
        <p:sp>
          <p:nvSpPr>
            <p:cNvPr id="46" name="文本框 45"/>
            <p:cNvSpPr txBox="1"/>
            <p:nvPr/>
          </p:nvSpPr>
          <p:spPr>
            <a:xfrm>
              <a:off x="7339876" y="3899099"/>
              <a:ext cx="57579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50" dirty="0"/>
                <a:t>    验收</a:t>
              </a:r>
            </a:p>
          </p:txBody>
        </p:sp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5402" y="3358029"/>
              <a:ext cx="540000" cy="540000"/>
            </a:xfrm>
            <a:prstGeom prst="rect">
              <a:avLst/>
            </a:prstGeom>
          </p:spPr>
        </p:pic>
      </p:grpSp>
      <p:cxnSp>
        <p:nvCxnSpPr>
          <p:cNvPr id="48" name="直接箭头连接符 47"/>
          <p:cNvCxnSpPr/>
          <p:nvPr/>
        </p:nvCxnSpPr>
        <p:spPr>
          <a:xfrm>
            <a:off x="10830497" y="3608937"/>
            <a:ext cx="390018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组合 48"/>
          <p:cNvGrpSpPr/>
          <p:nvPr/>
        </p:nvGrpSpPr>
        <p:grpSpPr>
          <a:xfrm>
            <a:off x="9136529" y="3305896"/>
            <a:ext cx="598390" cy="802425"/>
            <a:chOff x="7482274" y="3366413"/>
            <a:chExt cx="598390" cy="802425"/>
          </a:xfrm>
        </p:grpSpPr>
        <p:pic>
          <p:nvPicPr>
            <p:cNvPr id="50" name="图片 4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2274" y="3366413"/>
              <a:ext cx="540000" cy="540000"/>
            </a:xfrm>
            <a:prstGeom prst="rect">
              <a:avLst/>
            </a:prstGeom>
          </p:spPr>
        </p:pic>
        <p:sp>
          <p:nvSpPr>
            <p:cNvPr id="51" name="文本框 50"/>
            <p:cNvSpPr txBox="1"/>
            <p:nvPr/>
          </p:nvSpPr>
          <p:spPr>
            <a:xfrm>
              <a:off x="7506019" y="3907228"/>
              <a:ext cx="57464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50" dirty="0"/>
                <a:t>收货</a:t>
              </a:r>
            </a:p>
          </p:txBody>
        </p:sp>
      </p:grpSp>
      <p:cxnSp>
        <p:nvCxnSpPr>
          <p:cNvPr id="52" name="直接箭头连接符 51"/>
          <p:cNvCxnSpPr/>
          <p:nvPr/>
        </p:nvCxnSpPr>
        <p:spPr>
          <a:xfrm>
            <a:off x="2221413" y="3595251"/>
            <a:ext cx="390018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/>
          <p:cNvCxnSpPr/>
          <p:nvPr/>
        </p:nvCxnSpPr>
        <p:spPr>
          <a:xfrm>
            <a:off x="2092595" y="5255940"/>
            <a:ext cx="390018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/>
          <p:nvPr/>
        </p:nvCxnSpPr>
        <p:spPr>
          <a:xfrm>
            <a:off x="3594072" y="5234441"/>
            <a:ext cx="390018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/>
          <p:cNvCxnSpPr/>
          <p:nvPr/>
        </p:nvCxnSpPr>
        <p:spPr>
          <a:xfrm flipV="1">
            <a:off x="5129598" y="5203091"/>
            <a:ext cx="565032" cy="42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/>
          <p:cNvCxnSpPr/>
          <p:nvPr/>
        </p:nvCxnSpPr>
        <p:spPr>
          <a:xfrm>
            <a:off x="6609108" y="5203091"/>
            <a:ext cx="390018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箭头连接符 59"/>
          <p:cNvCxnSpPr/>
          <p:nvPr/>
        </p:nvCxnSpPr>
        <p:spPr>
          <a:xfrm>
            <a:off x="3748059" y="3554685"/>
            <a:ext cx="4184271" cy="3946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V="1">
            <a:off x="7502277" y="3594147"/>
            <a:ext cx="0" cy="1232377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箭头连接符 67"/>
          <p:cNvCxnSpPr/>
          <p:nvPr/>
        </p:nvCxnSpPr>
        <p:spPr>
          <a:xfrm>
            <a:off x="8643664" y="3561650"/>
            <a:ext cx="390018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连接符: 肘形 10"/>
          <p:cNvCxnSpPr>
            <a:stCxn id="25" idx="2"/>
            <a:endCxn id="31" idx="2"/>
          </p:cNvCxnSpPr>
          <p:nvPr/>
        </p:nvCxnSpPr>
        <p:spPr>
          <a:xfrm rot="5400000" flipH="1" flipV="1">
            <a:off x="6016266" y="4127033"/>
            <a:ext cx="23413" cy="3178288"/>
          </a:xfrm>
          <a:prstGeom prst="bentConnector3">
            <a:avLst>
              <a:gd name="adj1" fmla="val -2329795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4683053" y="6011643"/>
            <a:ext cx="2374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rgbClr val="FF0000"/>
                </a:solidFill>
              </a:rPr>
              <a:t>最低价或与最低价相差在</a:t>
            </a:r>
            <a:r>
              <a:rPr lang="en-US" altLang="zh-CN" sz="1200" b="1" dirty="0">
                <a:solidFill>
                  <a:srgbClr val="FF0000"/>
                </a:solidFill>
              </a:rPr>
              <a:t>5%</a:t>
            </a:r>
            <a:r>
              <a:rPr lang="zh-CN" altLang="en-US" sz="1200" b="1" dirty="0">
                <a:solidFill>
                  <a:srgbClr val="FF0000"/>
                </a:solidFill>
              </a:rPr>
              <a:t>以内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2658" y="161935"/>
            <a:ext cx="2609342" cy="50862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56173"/>
            <a:ext cx="12192000" cy="30182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0480" y="5911333"/>
            <a:ext cx="563056" cy="644840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1997834" y="2471024"/>
            <a:ext cx="1194217" cy="115700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2693743" y="1953483"/>
            <a:ext cx="1462198" cy="2181459"/>
            <a:chOff x="637565" y="1370532"/>
            <a:chExt cx="1656184" cy="2402436"/>
          </a:xfrm>
          <a:solidFill>
            <a:srgbClr val="204C82"/>
          </a:solidFill>
        </p:grpSpPr>
        <p:sp>
          <p:nvSpPr>
            <p:cNvPr id="37" name="矩形 36"/>
            <p:cNvSpPr/>
            <p:nvPr/>
          </p:nvSpPr>
          <p:spPr>
            <a:xfrm>
              <a:off x="637565" y="1370532"/>
              <a:ext cx="1656184" cy="2402436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TextBox 22"/>
            <p:cNvSpPr txBox="1"/>
            <p:nvPr/>
          </p:nvSpPr>
          <p:spPr>
            <a:xfrm>
              <a:off x="722073" y="2201514"/>
              <a:ext cx="1487169" cy="794002"/>
            </a:xfrm>
            <a:prstGeom prst="rect">
              <a:avLst/>
            </a:prstGeom>
            <a:grpFill/>
          </p:spPr>
          <p:txBody>
            <a:bodyPr wrap="square">
              <a:no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  <a:endPara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61" name="图片 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9014" y="4854189"/>
            <a:ext cx="1451466" cy="12292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155941" y="2329962"/>
            <a:ext cx="5853073" cy="1512276"/>
          </a:xfrm>
          <a:prstGeom prst="rect">
            <a:avLst/>
          </a:prstGeom>
          <a:solidFill>
            <a:srgbClr val="187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</a:rPr>
              <a:t>业务总流程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2658" y="161935"/>
            <a:ext cx="2609342" cy="50862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56173"/>
            <a:ext cx="12192000" cy="301827"/>
          </a:xfrm>
          <a:prstGeom prst="rect">
            <a:avLst/>
          </a:prstGeom>
        </p:spPr>
      </p:pic>
      <p:sp>
        <p:nvSpPr>
          <p:cNvPr id="10" name="Rectangle 162"/>
          <p:cNvSpPr/>
          <p:nvPr/>
        </p:nvSpPr>
        <p:spPr>
          <a:xfrm>
            <a:off x="3585023" y="861350"/>
            <a:ext cx="4526882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67613" y="353519"/>
            <a:ext cx="57258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  <a:defRPr/>
            </a:pPr>
            <a:r>
              <a:rPr lang="zh-CN" altLang="en-US" sz="27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网上竞价</a:t>
            </a:r>
            <a:r>
              <a:rPr lang="en-US" altLang="zh-CN" sz="27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</a:t>
            </a:r>
            <a:r>
              <a:rPr lang="zh-CN" altLang="en-US" sz="27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采购人如何初选供应商？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8392"/>
            <a:ext cx="12192000" cy="29179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8392"/>
            <a:ext cx="12192000" cy="5367957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2658" y="161935"/>
            <a:ext cx="2609342" cy="50862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56173"/>
            <a:ext cx="12192000" cy="301827"/>
          </a:xfrm>
          <a:prstGeom prst="rect">
            <a:avLst/>
          </a:prstGeom>
        </p:spPr>
      </p:pic>
      <p:sp>
        <p:nvSpPr>
          <p:cNvPr id="10" name="Rectangle 162"/>
          <p:cNvSpPr/>
          <p:nvPr/>
        </p:nvSpPr>
        <p:spPr>
          <a:xfrm>
            <a:off x="3314700" y="861350"/>
            <a:ext cx="5679831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389618" y="353519"/>
            <a:ext cx="59038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  <a:defRPr/>
            </a:pPr>
            <a:r>
              <a:rPr lang="zh-CN" altLang="en-US" sz="27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网上竞价</a:t>
            </a:r>
            <a:r>
              <a:rPr lang="en-US" altLang="zh-CN" sz="27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</a:t>
            </a:r>
            <a:r>
              <a:rPr lang="zh-CN" altLang="en-US" sz="27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竞价结果审批（非最低价）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08230" y="1064260"/>
            <a:ext cx="121286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当采购人提交的初步成交价：</a:t>
            </a:r>
            <a:endParaRPr lang="en-US" altLang="zh-CN" dirty="0">
              <a:solidFill>
                <a:schemeClr val="accent5">
                  <a:lumMod val="75000"/>
                </a:schemeClr>
              </a:solidFill>
            </a:endParaRPr>
          </a:p>
          <a:p>
            <a:pPr marL="1257300" lvl="2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b="1" dirty="0">
                <a:solidFill>
                  <a:srgbClr val="FF0000"/>
                </a:solidFill>
              </a:rPr>
              <a:t>最低价或者与最低价差额在</a:t>
            </a:r>
            <a:r>
              <a:rPr lang="en-US" altLang="zh-CN" b="1" dirty="0">
                <a:solidFill>
                  <a:srgbClr val="FF0000"/>
                </a:solidFill>
              </a:rPr>
              <a:t>5%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以内，直接发布竞价结果，无需经过设实处领导审批 ；</a:t>
            </a:r>
            <a:endParaRPr lang="en-US" altLang="zh-CN" dirty="0">
              <a:solidFill>
                <a:schemeClr val="accent5">
                  <a:lumMod val="75000"/>
                </a:schemeClr>
              </a:solidFill>
            </a:endParaRPr>
          </a:p>
          <a:p>
            <a:pPr marL="1257300" lvl="2" indent="-342900">
              <a:buFont typeface="+mj-ea"/>
              <a:buAutoNum type="circleNumDbPlain"/>
            </a:pPr>
            <a:r>
              <a:rPr lang="zh-CN" altLang="en-US" b="1" dirty="0">
                <a:solidFill>
                  <a:srgbClr val="FF0000"/>
                </a:solidFill>
              </a:rPr>
              <a:t>非最低价且与最低价差额超过了</a:t>
            </a:r>
            <a:r>
              <a:rPr lang="en-US" altLang="zh-CN" b="1" dirty="0">
                <a:solidFill>
                  <a:srgbClr val="FF0000"/>
                </a:solidFill>
              </a:rPr>
              <a:t>5%</a:t>
            </a:r>
            <a:r>
              <a:rPr lang="zh-CN" altLang="en-US" b="1" dirty="0">
                <a:solidFill>
                  <a:srgbClr val="FF0000"/>
                </a:solidFill>
              </a:rPr>
              <a:t>，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需要经过设实处领导审批通过后才能发布竞价结果</a:t>
            </a:r>
            <a:endParaRPr lang="en-US" altLang="zh-CN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zh-CN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621" y="2305421"/>
            <a:ext cx="9870379" cy="4486919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0" y="2935287"/>
            <a:ext cx="21767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zh-CN" altLang="en-US" sz="1600" dirty="0"/>
              <a:t>打开菜单“竞价管理</a:t>
            </a:r>
            <a:r>
              <a:rPr lang="en-US" altLang="zh-CN" sz="1600" dirty="0">
                <a:sym typeface="Wingdings" panose="05000000000000000000" pitchFamily="2" charset="2"/>
              </a:rPr>
              <a:t></a:t>
            </a:r>
            <a:r>
              <a:rPr lang="zh-CN" altLang="en-US" sz="1600" dirty="0">
                <a:sym typeface="Wingdings" panose="05000000000000000000" pitchFamily="2" charset="2"/>
              </a:rPr>
              <a:t>结果审批</a:t>
            </a:r>
            <a:r>
              <a:rPr lang="zh-CN" altLang="en-US" sz="1600" dirty="0"/>
              <a:t>”</a:t>
            </a:r>
            <a:endParaRPr lang="en-US" altLang="zh-CN" sz="1600" dirty="0"/>
          </a:p>
          <a:p>
            <a:pPr marL="342900" indent="-342900">
              <a:buFont typeface="+mj-ea"/>
              <a:buAutoNum type="circleNumDbPlain"/>
            </a:pPr>
            <a:endParaRPr lang="en-US" altLang="zh-CN" sz="1600" u="sng" dirty="0"/>
          </a:p>
          <a:p>
            <a:pPr marL="342900" indent="-342900">
              <a:buFont typeface="+mj-ea"/>
              <a:buAutoNum type="circleNumDbPlain"/>
            </a:pPr>
            <a:r>
              <a:rPr lang="zh-CN" altLang="en-US" sz="1600" dirty="0"/>
              <a:t>点击“查看”按钮，查看初选详细信息</a:t>
            </a:r>
            <a:endParaRPr lang="en-US" altLang="zh-CN" sz="1600" dirty="0"/>
          </a:p>
          <a:p>
            <a:pPr marL="342900" indent="-342900">
              <a:buFont typeface="+mj-ea"/>
              <a:buAutoNum type="circleNumDbPlain"/>
            </a:pPr>
            <a:endParaRPr lang="en-US" altLang="zh-CN" sz="1600" dirty="0"/>
          </a:p>
          <a:p>
            <a:pPr marL="342900" indent="-342900">
              <a:buFont typeface="+mj-ea"/>
              <a:buAutoNum type="circleNumDbPlain"/>
            </a:pPr>
            <a:r>
              <a:rPr lang="zh-CN" altLang="en-US" sz="1600" dirty="0"/>
              <a:t>选择“驳回”或者“发布成交结果”，并填写审批意见</a:t>
            </a:r>
            <a:endParaRPr lang="en-US" altLang="zh-CN" sz="1600" dirty="0"/>
          </a:p>
          <a:p>
            <a:endParaRPr lang="en-US" altLang="zh-CN" sz="16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2658" y="11103"/>
            <a:ext cx="2609342" cy="50862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56173"/>
            <a:ext cx="12192000" cy="301827"/>
          </a:xfrm>
          <a:prstGeom prst="rect">
            <a:avLst/>
          </a:prstGeom>
        </p:spPr>
      </p:pic>
      <p:sp>
        <p:nvSpPr>
          <p:cNvPr id="10" name="Rectangle 162"/>
          <p:cNvSpPr/>
          <p:nvPr/>
        </p:nvSpPr>
        <p:spPr>
          <a:xfrm>
            <a:off x="3867978" y="472082"/>
            <a:ext cx="4456041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144074" y="0"/>
            <a:ext cx="59038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  <a:defRPr/>
            </a:pPr>
            <a:r>
              <a:rPr lang="zh-CN" altLang="en-US" sz="27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央采、线下自采提交采购结果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1" y="532666"/>
            <a:ext cx="11875587" cy="188417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5155" y="2306882"/>
            <a:ext cx="7230565" cy="455111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6148" y="10"/>
            <a:ext cx="2609342" cy="508626"/>
          </a:xfrm>
          <a:prstGeom prst="rect">
            <a:avLst/>
          </a:prstGeom>
        </p:spPr>
      </p:pic>
      <p:sp>
        <p:nvSpPr>
          <p:cNvPr id="6" name="Rectangle 162"/>
          <p:cNvSpPr/>
          <p:nvPr/>
        </p:nvSpPr>
        <p:spPr>
          <a:xfrm rot="10800000" flipV="1">
            <a:off x="4215130" y="594360"/>
            <a:ext cx="2823210" cy="762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83794" y="162215"/>
            <a:ext cx="330708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  <a:defRPr/>
            </a:pPr>
            <a:r>
              <a:rPr lang="zh-CN" altLang="en-US" sz="27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进口自采执行</a:t>
            </a:r>
          </a:p>
        </p:txBody>
      </p:sp>
      <p:grpSp>
        <p:nvGrpSpPr>
          <p:cNvPr id="55" name="组合 54"/>
          <p:cNvGrpSpPr/>
          <p:nvPr/>
        </p:nvGrpSpPr>
        <p:grpSpPr>
          <a:xfrm>
            <a:off x="1386557" y="1972798"/>
            <a:ext cx="9257005" cy="2912404"/>
            <a:chOff x="1150887" y="2051672"/>
            <a:chExt cx="9257005" cy="2912404"/>
          </a:xfrm>
        </p:grpSpPr>
        <p:grpSp>
          <p:nvGrpSpPr>
            <p:cNvPr id="39" name="组合 38"/>
            <p:cNvGrpSpPr/>
            <p:nvPr/>
          </p:nvGrpSpPr>
          <p:grpSpPr>
            <a:xfrm>
              <a:off x="1150887" y="2067744"/>
              <a:ext cx="1633220" cy="954020"/>
              <a:chOff x="562558" y="1880221"/>
              <a:chExt cx="1633220" cy="954020"/>
            </a:xfrm>
          </p:grpSpPr>
          <p:pic>
            <p:nvPicPr>
              <p:cNvPr id="61" name="图片 6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2019" y="1880221"/>
                <a:ext cx="540000" cy="540000"/>
              </a:xfrm>
              <a:prstGeom prst="rect">
                <a:avLst/>
              </a:prstGeom>
            </p:spPr>
          </p:pic>
          <p:sp>
            <p:nvSpPr>
              <p:cNvPr id="62" name="文本框 61"/>
              <p:cNvSpPr txBox="1"/>
              <p:nvPr/>
            </p:nvSpPr>
            <p:spPr>
              <a:xfrm>
                <a:off x="562558" y="2420221"/>
                <a:ext cx="1633220" cy="414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50" b="1" dirty="0">
                    <a:solidFill>
                      <a:schemeClr val="tx2"/>
                    </a:solidFill>
                  </a:rPr>
                  <a:t>          </a:t>
                </a:r>
                <a:r>
                  <a:rPr lang="zh-CN" altLang="en-US" sz="1050" b="1" dirty="0">
                    <a:solidFill>
                      <a:schemeClr val="tx2"/>
                    </a:solidFill>
                  </a:rPr>
                  <a:t>设实处承办</a:t>
                </a:r>
              </a:p>
              <a:p>
                <a:r>
                  <a:rPr lang="zh-CN" altLang="en-US" sz="1050" b="1" dirty="0">
                    <a:solidFill>
                      <a:schemeClr val="tx2"/>
                    </a:solidFill>
                  </a:rPr>
                  <a:t>选定外贸代理供应商</a:t>
                </a: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2789671" y="2071977"/>
              <a:ext cx="1031051" cy="1010079"/>
              <a:chOff x="2335667" y="1880220"/>
              <a:chExt cx="1031051" cy="1010079"/>
            </a:xfrm>
          </p:grpSpPr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95381" y="1880220"/>
                <a:ext cx="540001" cy="540001"/>
              </a:xfrm>
              <a:prstGeom prst="rect">
                <a:avLst/>
              </a:prstGeom>
            </p:spPr>
          </p:pic>
          <p:sp>
            <p:nvSpPr>
              <p:cNvPr id="4" name="文本框 3"/>
              <p:cNvSpPr txBox="1"/>
              <p:nvPr/>
            </p:nvSpPr>
            <p:spPr>
              <a:xfrm>
                <a:off x="2335667" y="2459412"/>
                <a:ext cx="103105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050" b="1" dirty="0">
                    <a:solidFill>
                      <a:schemeClr val="tx2"/>
                    </a:solidFill>
                  </a:rPr>
                  <a:t>外贸代理</a:t>
                </a:r>
                <a:endParaRPr lang="en-US" altLang="zh-CN" sz="1050" b="1" dirty="0">
                  <a:solidFill>
                    <a:schemeClr val="tx2"/>
                  </a:solidFill>
                </a:endParaRPr>
              </a:p>
              <a:p>
                <a:pPr algn="ctr"/>
                <a:r>
                  <a:rPr lang="zh-CN" altLang="en-US" sz="1050" b="1" dirty="0">
                    <a:solidFill>
                      <a:schemeClr val="tx2"/>
                    </a:solidFill>
                  </a:rPr>
                  <a:t>确认代理协议</a:t>
                </a: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4003490" y="2051672"/>
              <a:ext cx="1633220" cy="955498"/>
              <a:chOff x="3579283" y="1880220"/>
              <a:chExt cx="1633220" cy="955498"/>
            </a:xfrm>
          </p:grpSpPr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68744" y="1880220"/>
                <a:ext cx="540000" cy="540000"/>
              </a:xfrm>
              <a:prstGeom prst="rect">
                <a:avLst/>
              </a:prstGeom>
            </p:spPr>
          </p:pic>
          <p:sp>
            <p:nvSpPr>
              <p:cNvPr id="11" name="文本框 10"/>
              <p:cNvSpPr txBox="1"/>
              <p:nvPr/>
            </p:nvSpPr>
            <p:spPr>
              <a:xfrm>
                <a:off x="3579283" y="2420220"/>
                <a:ext cx="163322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50" b="1" dirty="0">
                    <a:solidFill>
                      <a:schemeClr val="tx2"/>
                    </a:solidFill>
                  </a:rPr>
                  <a:t>            </a:t>
                </a:r>
                <a:r>
                  <a:rPr lang="zh-CN" altLang="en-US" sz="1050" b="1" dirty="0">
                    <a:solidFill>
                      <a:schemeClr val="tx2"/>
                    </a:solidFill>
                  </a:rPr>
                  <a:t>设实处</a:t>
                </a:r>
                <a:endParaRPr lang="en-US" altLang="zh-CN" sz="1050" b="1" dirty="0">
                  <a:solidFill>
                    <a:schemeClr val="tx2"/>
                  </a:solidFill>
                </a:endParaRPr>
              </a:p>
              <a:p>
                <a:r>
                  <a:rPr lang="zh-CN" altLang="en-US" sz="1050" b="1" dirty="0">
                    <a:solidFill>
                      <a:schemeClr val="tx2"/>
                    </a:solidFill>
                  </a:rPr>
                  <a:t>      初审代理协议</a:t>
                </a: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5377666" y="2077464"/>
              <a:ext cx="1157689" cy="903915"/>
              <a:chOff x="6316376" y="4136006"/>
              <a:chExt cx="1157689" cy="903915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3797" y="4136006"/>
                <a:ext cx="567000" cy="540000"/>
              </a:xfrm>
              <a:prstGeom prst="rect">
                <a:avLst/>
              </a:prstGeom>
            </p:spPr>
          </p:pic>
          <p:sp>
            <p:nvSpPr>
              <p:cNvPr id="14" name="文本框 13"/>
              <p:cNvSpPr txBox="1"/>
              <p:nvPr/>
            </p:nvSpPr>
            <p:spPr>
              <a:xfrm>
                <a:off x="6316376" y="4624423"/>
                <a:ext cx="1157689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050" dirty="0"/>
                  <a:t>设实处</a:t>
                </a:r>
                <a:endParaRPr lang="en-US" altLang="zh-CN" sz="1050" dirty="0"/>
              </a:p>
              <a:p>
                <a:pPr algn="ctr"/>
                <a:r>
                  <a:rPr lang="zh-CN" altLang="en-US" sz="1050" dirty="0"/>
                  <a:t>分管领导审批</a:t>
                </a:r>
                <a:endParaRPr lang="en-US" altLang="zh-CN" sz="1050" dirty="0"/>
              </a:p>
            </p:txBody>
          </p:sp>
        </p:grpSp>
        <p:cxnSp>
          <p:nvCxnSpPr>
            <p:cNvPr id="15" name="直接箭头连接符 14"/>
            <p:cNvCxnSpPr/>
            <p:nvPr/>
          </p:nvCxnSpPr>
          <p:spPr>
            <a:xfrm>
              <a:off x="3882062" y="2402463"/>
              <a:ext cx="390018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6870785" y="2132463"/>
              <a:ext cx="761596" cy="793916"/>
              <a:chOff x="9025731" y="4288795"/>
              <a:chExt cx="761596" cy="793916"/>
            </a:xfrm>
          </p:grpSpPr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36529" y="4288795"/>
                <a:ext cx="540000" cy="540000"/>
              </a:xfrm>
              <a:prstGeom prst="rect">
                <a:avLst/>
              </a:prstGeom>
            </p:spPr>
          </p:pic>
          <p:sp>
            <p:nvSpPr>
              <p:cNvPr id="18" name="文本框 17"/>
              <p:cNvSpPr txBox="1"/>
              <p:nvPr/>
            </p:nvSpPr>
            <p:spPr>
              <a:xfrm>
                <a:off x="9025731" y="4828795"/>
                <a:ext cx="761596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050" dirty="0"/>
                  <a:t>法务审批</a:t>
                </a: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8184211" y="2071977"/>
              <a:ext cx="761596" cy="914889"/>
              <a:chOff x="10389307" y="4460341"/>
              <a:chExt cx="761596" cy="914889"/>
            </a:xfrm>
          </p:grpSpPr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00105" y="4460341"/>
                <a:ext cx="540000" cy="540000"/>
              </a:xfrm>
              <a:prstGeom prst="rect">
                <a:avLst/>
              </a:prstGeom>
            </p:spPr>
          </p:pic>
          <p:sp>
            <p:nvSpPr>
              <p:cNvPr id="21" name="文本框 20"/>
              <p:cNvSpPr txBox="1"/>
              <p:nvPr/>
            </p:nvSpPr>
            <p:spPr>
              <a:xfrm>
                <a:off x="10389307" y="4959732"/>
                <a:ext cx="761596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050" dirty="0"/>
                  <a:t>医学部</a:t>
                </a:r>
                <a:endParaRPr lang="en-US" altLang="zh-CN" sz="1050" dirty="0"/>
              </a:p>
              <a:p>
                <a:pPr algn="ctr"/>
                <a:r>
                  <a:rPr lang="zh-CN" altLang="en-US" sz="1050" dirty="0"/>
                  <a:t>主管领导</a:t>
                </a: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9401123" y="2094326"/>
              <a:ext cx="992579" cy="1156273"/>
              <a:chOff x="8899818" y="2022349"/>
              <a:chExt cx="992579" cy="1156273"/>
            </a:xfrm>
          </p:grpSpPr>
          <p:pic>
            <p:nvPicPr>
              <p:cNvPr id="24" name="图片 2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40298" y="2022349"/>
                <a:ext cx="540001" cy="540001"/>
              </a:xfrm>
              <a:prstGeom prst="rect">
                <a:avLst/>
              </a:prstGeom>
            </p:spPr>
          </p:pic>
          <p:sp>
            <p:nvSpPr>
              <p:cNvPr id="25" name="文本框 24"/>
              <p:cNvSpPr txBox="1"/>
              <p:nvPr/>
            </p:nvSpPr>
            <p:spPr>
              <a:xfrm>
                <a:off x="8899818" y="2601541"/>
                <a:ext cx="992579" cy="5770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050" b="1" dirty="0">
                    <a:solidFill>
                      <a:schemeClr val="tx2"/>
                    </a:solidFill>
                  </a:rPr>
                  <a:t>外贸代理</a:t>
                </a:r>
                <a:endParaRPr lang="en-US" altLang="zh-CN" sz="1050" b="1" dirty="0">
                  <a:solidFill>
                    <a:schemeClr val="tx2"/>
                  </a:solidFill>
                </a:endParaRPr>
              </a:p>
              <a:p>
                <a:pPr algn="ctr"/>
                <a:r>
                  <a:rPr lang="zh-CN" altLang="en-US" sz="1050" b="1" dirty="0">
                    <a:solidFill>
                      <a:schemeClr val="tx2"/>
                    </a:solidFill>
                  </a:rPr>
                  <a:t>提交外贸合同</a:t>
                </a:r>
                <a:endParaRPr lang="en-US" altLang="zh-CN" sz="1050" b="1" dirty="0">
                  <a:solidFill>
                    <a:schemeClr val="tx2"/>
                  </a:solidFill>
                </a:endParaRPr>
              </a:p>
              <a:p>
                <a:pPr algn="ctr"/>
                <a:r>
                  <a:rPr lang="zh-CN" altLang="en-US" sz="1050" b="1" dirty="0">
                    <a:solidFill>
                      <a:schemeClr val="tx2"/>
                    </a:solidFill>
                  </a:rPr>
                  <a:t>完成代理资料</a:t>
                </a:r>
                <a:endParaRPr lang="en-US" altLang="zh-CN" sz="1050" b="1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6705302" y="3828122"/>
              <a:ext cx="992579" cy="1135954"/>
              <a:chOff x="6292547" y="3785427"/>
              <a:chExt cx="992579" cy="1135954"/>
            </a:xfrm>
          </p:grpSpPr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96453" y="3785427"/>
                <a:ext cx="540001" cy="540001"/>
              </a:xfrm>
              <a:prstGeom prst="rect">
                <a:avLst/>
              </a:prstGeom>
            </p:spPr>
          </p:pic>
          <p:sp>
            <p:nvSpPr>
              <p:cNvPr id="27" name="文本框 26"/>
              <p:cNvSpPr txBox="1"/>
              <p:nvPr/>
            </p:nvSpPr>
            <p:spPr>
              <a:xfrm>
                <a:off x="6292547" y="4344300"/>
                <a:ext cx="992579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050" b="1" dirty="0">
                    <a:solidFill>
                      <a:schemeClr val="tx2"/>
                    </a:solidFill>
                  </a:rPr>
                  <a:t>外贸代理</a:t>
                </a:r>
                <a:endParaRPr lang="en-US" altLang="zh-CN" sz="1050" b="1" dirty="0">
                  <a:solidFill>
                    <a:schemeClr val="tx2"/>
                  </a:solidFill>
                </a:endParaRPr>
              </a:p>
              <a:p>
                <a:pPr algn="ctr"/>
                <a:r>
                  <a:rPr lang="zh-CN" altLang="en-US" sz="1050" b="1" dirty="0">
                    <a:solidFill>
                      <a:schemeClr val="tx2"/>
                    </a:solidFill>
                  </a:rPr>
                  <a:t>提交结算材料</a:t>
                </a:r>
                <a:br>
                  <a:rPr lang="en-US" altLang="zh-CN" sz="1050" b="1" dirty="0">
                    <a:solidFill>
                      <a:schemeClr val="tx2"/>
                    </a:solidFill>
                  </a:rPr>
                </a:br>
                <a:r>
                  <a:rPr lang="zh-CN" altLang="en-US" sz="1050" b="1" dirty="0">
                    <a:solidFill>
                      <a:schemeClr val="tx2"/>
                    </a:solidFill>
                  </a:rPr>
                  <a:t>（含发票）</a:t>
                </a:r>
                <a:endParaRPr lang="en-US" altLang="zh-CN" sz="1050" b="1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9" name="文本框 28"/>
            <p:cNvSpPr txBox="1"/>
            <p:nvPr/>
          </p:nvSpPr>
          <p:spPr>
            <a:xfrm>
              <a:off x="9415313" y="4395835"/>
              <a:ext cx="992579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050" b="1" dirty="0">
                  <a:solidFill>
                    <a:srgbClr val="00B050"/>
                  </a:solidFill>
                </a:rPr>
                <a:t>采购人</a:t>
              </a:r>
              <a:endParaRPr lang="en-US" altLang="zh-CN" sz="1050" b="1" dirty="0">
                <a:solidFill>
                  <a:srgbClr val="00B050"/>
                </a:solidFill>
              </a:endParaRPr>
            </a:p>
            <a:p>
              <a:pPr algn="ctr"/>
              <a:r>
                <a:rPr lang="zh-CN" altLang="en-US" sz="1050" b="1" dirty="0">
                  <a:solidFill>
                    <a:srgbClr val="00B050"/>
                  </a:solidFill>
                </a:rPr>
                <a:t>提交验收资料</a:t>
              </a:r>
              <a:endParaRPr lang="en-US" altLang="zh-CN" sz="1050" dirty="0"/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7962431" y="3844962"/>
              <a:ext cx="992579" cy="966371"/>
              <a:chOff x="7644512" y="3701234"/>
              <a:chExt cx="992579" cy="966371"/>
            </a:xfrm>
          </p:grpSpPr>
          <p:pic>
            <p:nvPicPr>
              <p:cNvPr id="30" name="图片 2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70802" y="3701234"/>
                <a:ext cx="540000" cy="540000"/>
              </a:xfrm>
              <a:prstGeom prst="rect">
                <a:avLst/>
              </a:prstGeom>
            </p:spPr>
          </p:pic>
          <p:sp>
            <p:nvSpPr>
              <p:cNvPr id="31" name="文本框 30"/>
              <p:cNvSpPr txBox="1"/>
              <p:nvPr/>
            </p:nvSpPr>
            <p:spPr>
              <a:xfrm>
                <a:off x="7644512" y="4252107"/>
                <a:ext cx="992579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050" b="1" dirty="0">
                    <a:solidFill>
                      <a:schemeClr val="tx2"/>
                    </a:solidFill>
                  </a:rPr>
                  <a:t>   </a:t>
                </a:r>
                <a:r>
                  <a:rPr lang="zh-CN" altLang="en-US" sz="1050" b="1" dirty="0">
                    <a:solidFill>
                      <a:schemeClr val="tx2"/>
                    </a:solidFill>
                  </a:rPr>
                  <a:t>设实处</a:t>
                </a:r>
                <a:endParaRPr lang="en-US" altLang="zh-CN" sz="1050" b="1" dirty="0">
                  <a:solidFill>
                    <a:schemeClr val="tx2"/>
                  </a:solidFill>
                </a:endParaRPr>
              </a:p>
              <a:p>
                <a:pPr algn="ctr"/>
                <a:r>
                  <a:rPr lang="zh-CN" altLang="en-US" sz="1050" b="1" dirty="0">
                    <a:solidFill>
                      <a:schemeClr val="tx2"/>
                    </a:solidFill>
                  </a:rPr>
                  <a:t>    确认验收</a:t>
                </a: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5294836" y="3828122"/>
              <a:ext cx="992579" cy="965161"/>
              <a:chOff x="4946467" y="3862554"/>
              <a:chExt cx="992579" cy="965161"/>
            </a:xfrm>
          </p:grpSpPr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40516" y="3862554"/>
                <a:ext cx="540000" cy="540000"/>
              </a:xfrm>
              <a:prstGeom prst="rect">
                <a:avLst/>
              </a:prstGeom>
            </p:spPr>
          </p:pic>
          <p:sp>
            <p:nvSpPr>
              <p:cNvPr id="33" name="文本框 32"/>
              <p:cNvSpPr txBox="1"/>
              <p:nvPr/>
            </p:nvSpPr>
            <p:spPr>
              <a:xfrm>
                <a:off x="4946467" y="4412217"/>
                <a:ext cx="992579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050" b="1" dirty="0">
                    <a:solidFill>
                      <a:schemeClr val="tx2"/>
                    </a:solidFill>
                  </a:rPr>
                  <a:t>   </a:t>
                </a:r>
                <a:r>
                  <a:rPr lang="zh-CN" altLang="en-US" sz="1050" b="1" dirty="0">
                    <a:solidFill>
                      <a:schemeClr val="tx2"/>
                    </a:solidFill>
                  </a:rPr>
                  <a:t>设实处</a:t>
                </a:r>
                <a:endParaRPr lang="en-US" altLang="zh-CN" sz="1050" b="1" dirty="0">
                  <a:solidFill>
                    <a:schemeClr val="tx2"/>
                  </a:solidFill>
                </a:endParaRPr>
              </a:p>
              <a:p>
                <a:pPr algn="ctr"/>
                <a:r>
                  <a:rPr lang="zh-CN" altLang="en-US" sz="1050" b="1" dirty="0">
                    <a:solidFill>
                      <a:schemeClr val="tx2"/>
                    </a:solidFill>
                  </a:rPr>
                  <a:t>    确认结算</a:t>
                </a: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4215130" y="3874782"/>
              <a:ext cx="746826" cy="766641"/>
              <a:chOff x="10762486" y="2788845"/>
              <a:chExt cx="746826" cy="766641"/>
            </a:xfrm>
          </p:grpSpPr>
          <p:pic>
            <p:nvPicPr>
              <p:cNvPr id="37" name="图片 3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62486" y="2788845"/>
                <a:ext cx="540000" cy="540000"/>
              </a:xfrm>
              <a:prstGeom prst="rect">
                <a:avLst/>
              </a:prstGeom>
            </p:spPr>
          </p:pic>
          <p:sp>
            <p:nvSpPr>
              <p:cNvPr id="38" name="文本框 37"/>
              <p:cNvSpPr txBox="1"/>
              <p:nvPr/>
            </p:nvSpPr>
            <p:spPr>
              <a:xfrm>
                <a:off x="10816249" y="3301570"/>
                <a:ext cx="693063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50" dirty="0"/>
                  <a:t>完成</a:t>
                </a:r>
              </a:p>
            </p:txBody>
          </p:sp>
        </p:grpSp>
        <p:cxnSp>
          <p:nvCxnSpPr>
            <p:cNvPr id="47" name="直接箭头连接符 46"/>
            <p:cNvCxnSpPr/>
            <p:nvPr/>
          </p:nvCxnSpPr>
          <p:spPr>
            <a:xfrm>
              <a:off x="2369856" y="2402463"/>
              <a:ext cx="390018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箭头连接符 47"/>
            <p:cNvCxnSpPr/>
            <p:nvPr/>
          </p:nvCxnSpPr>
          <p:spPr>
            <a:xfrm>
              <a:off x="5182657" y="2402463"/>
              <a:ext cx="390018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箭头连接符 48"/>
            <p:cNvCxnSpPr/>
            <p:nvPr/>
          </p:nvCxnSpPr>
          <p:spPr>
            <a:xfrm>
              <a:off x="6480767" y="2384153"/>
              <a:ext cx="390018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箭头连接符 49"/>
            <p:cNvCxnSpPr/>
            <p:nvPr/>
          </p:nvCxnSpPr>
          <p:spPr>
            <a:xfrm>
              <a:off x="7750783" y="2374727"/>
              <a:ext cx="390018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箭头连接符 50"/>
            <p:cNvCxnSpPr/>
            <p:nvPr/>
          </p:nvCxnSpPr>
          <p:spPr>
            <a:xfrm>
              <a:off x="8934007" y="2394124"/>
              <a:ext cx="390018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箭头连接符 51"/>
            <p:cNvCxnSpPr/>
            <p:nvPr/>
          </p:nvCxnSpPr>
          <p:spPr>
            <a:xfrm>
              <a:off x="9871071" y="3250599"/>
              <a:ext cx="0" cy="459907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箭头连接符 53"/>
            <p:cNvCxnSpPr/>
            <p:nvPr/>
          </p:nvCxnSpPr>
          <p:spPr>
            <a:xfrm flipH="1">
              <a:off x="8939979" y="4126697"/>
              <a:ext cx="496251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箭头连接符 56"/>
            <p:cNvCxnSpPr/>
            <p:nvPr/>
          </p:nvCxnSpPr>
          <p:spPr>
            <a:xfrm flipH="1">
              <a:off x="7632381" y="4126697"/>
              <a:ext cx="496251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箭头连接符 58"/>
            <p:cNvCxnSpPr/>
            <p:nvPr/>
          </p:nvCxnSpPr>
          <p:spPr>
            <a:xfrm flipH="1">
              <a:off x="6252087" y="4098122"/>
              <a:ext cx="496251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箭头连接符 62"/>
            <p:cNvCxnSpPr/>
            <p:nvPr/>
          </p:nvCxnSpPr>
          <p:spPr>
            <a:xfrm flipH="1">
              <a:off x="4932951" y="4114962"/>
              <a:ext cx="496251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8" name="图片 6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082" y="3707112"/>
            <a:ext cx="540000" cy="540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69232" y="1256010"/>
            <a:ext cx="2697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进口自采执行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流程如下：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2658" y="11103"/>
            <a:ext cx="2609342" cy="508626"/>
          </a:xfrm>
          <a:prstGeom prst="rect">
            <a:avLst/>
          </a:prstGeom>
        </p:spPr>
      </p:pic>
      <p:sp>
        <p:nvSpPr>
          <p:cNvPr id="5" name="Rectangle 162"/>
          <p:cNvSpPr/>
          <p:nvPr/>
        </p:nvSpPr>
        <p:spPr>
          <a:xfrm>
            <a:off x="3867978" y="472082"/>
            <a:ext cx="4456041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144074" y="0"/>
            <a:ext cx="59038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  <a:defRPr/>
            </a:pPr>
            <a:r>
              <a:rPr lang="zh-CN" altLang="en-US" sz="27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进口自采</a:t>
            </a:r>
            <a:r>
              <a:rPr lang="en-US" altLang="zh-CN" sz="27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</a:t>
            </a:r>
            <a:r>
              <a:rPr lang="zh-CN" altLang="en-US" sz="27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设备拆分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40205" y="611773"/>
            <a:ext cx="1212862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有些进口设备，应海关要求，需对成套设备进行拆分，</a:t>
            </a:r>
            <a:r>
              <a:rPr lang="zh-CN" altLang="en-US" b="1" dirty="0">
                <a:solidFill>
                  <a:srgbClr val="FF0000"/>
                </a:solidFill>
              </a:rPr>
              <a:t>设备拆分是由设实处进行操作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。</a:t>
            </a:r>
            <a:endParaRPr lang="en-US" altLang="zh-CN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95" y="983496"/>
            <a:ext cx="10954391" cy="5402421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2658" y="11103"/>
            <a:ext cx="2609342" cy="508626"/>
          </a:xfrm>
          <a:prstGeom prst="rect">
            <a:avLst/>
          </a:prstGeom>
        </p:spPr>
      </p:pic>
      <p:sp>
        <p:nvSpPr>
          <p:cNvPr id="9" name="Rectangle 162"/>
          <p:cNvSpPr/>
          <p:nvPr/>
        </p:nvSpPr>
        <p:spPr>
          <a:xfrm>
            <a:off x="3867978" y="472082"/>
            <a:ext cx="4456041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144074" y="0"/>
            <a:ext cx="59038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  <a:defRPr/>
            </a:pPr>
            <a:r>
              <a:rPr lang="zh-CN" altLang="en-US" sz="27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进口自采</a:t>
            </a:r>
            <a:r>
              <a:rPr lang="en-US" altLang="zh-CN" sz="27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</a:t>
            </a:r>
            <a:r>
              <a:rPr lang="zh-CN" altLang="en-US" sz="27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设备拆分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53670" y="1158875"/>
            <a:ext cx="26435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*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部分进口设备，应海关要求，需对成套设备进行拆分。</a:t>
            </a:r>
            <a:endParaRPr lang="en-US" altLang="zh-CN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750" y="595630"/>
            <a:ext cx="8829675" cy="30194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60" y="3691322"/>
            <a:ext cx="12192000" cy="305929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2658" y="161935"/>
            <a:ext cx="2609342" cy="50862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56173"/>
            <a:ext cx="12192000" cy="301827"/>
          </a:xfrm>
          <a:prstGeom prst="rect">
            <a:avLst/>
          </a:prstGeom>
        </p:spPr>
      </p:pic>
      <p:sp>
        <p:nvSpPr>
          <p:cNvPr id="10" name="Rectangle 162"/>
          <p:cNvSpPr/>
          <p:nvPr/>
        </p:nvSpPr>
        <p:spPr>
          <a:xfrm>
            <a:off x="4290765" y="648665"/>
            <a:ext cx="3610467" cy="5706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144074" y="105664"/>
            <a:ext cx="59038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  <a:defRPr/>
            </a:pPr>
            <a:r>
              <a:rPr lang="zh-CN" altLang="en-US" sz="27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采购价格</a:t>
            </a:r>
            <a:r>
              <a:rPr lang="en-US" altLang="zh-CN" sz="27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&gt;</a:t>
            </a:r>
            <a:r>
              <a:rPr lang="zh-CN" altLang="en-US" sz="27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预算，怎么办？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515737" y="2317081"/>
            <a:ext cx="8505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竞价采购： 供应商无法报价（目前供应商的报价不能高于预算），竞价失败；</a:t>
            </a:r>
            <a:endParaRPr lang="en-US" altLang="zh-CN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+mj-ea"/>
              <a:buAutoNum type="circleNumDbPlain"/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央采或线下自采：无法提交采购结果和合同</a:t>
            </a:r>
            <a:endParaRPr lang="en-US" altLang="zh-CN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zh-CN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83059" y="1947749"/>
            <a:ext cx="64479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预算不足时：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515737" y="3609743"/>
            <a:ext cx="8505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从采购计划中</a:t>
            </a:r>
            <a:r>
              <a:rPr lang="zh-CN" altLang="en-US" dirty="0">
                <a:solidFill>
                  <a:srgbClr val="FF0000"/>
                </a:solidFill>
              </a:rPr>
              <a:t>申请变更采购预算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，变更审批通过后，才能继续采购或提交采购结果。</a:t>
            </a:r>
            <a:endParaRPr lang="en-US" altLang="zh-CN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3059" y="3240411"/>
            <a:ext cx="64479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处理方法：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83059" y="982730"/>
            <a:ext cx="10712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当采购成交价超过预算，</a:t>
            </a:r>
            <a:r>
              <a:rPr lang="zh-CN" altLang="en-US" dirty="0"/>
              <a:t>请先</a:t>
            </a:r>
            <a:r>
              <a:rPr lang="zh-CN" altLang="en-US" dirty="0">
                <a:solidFill>
                  <a:srgbClr val="FF0000"/>
                </a:solidFill>
              </a:rPr>
              <a:t>在计划中申请变更预算，</a:t>
            </a:r>
            <a:r>
              <a:rPr lang="zh-CN" altLang="en-US" dirty="0">
                <a:solidFill>
                  <a:schemeClr val="tx2"/>
                </a:solidFill>
              </a:rPr>
              <a:t>变更审批通过后，方能继续采购或提交采购结果。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2658" y="161935"/>
            <a:ext cx="2609342" cy="50862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56173"/>
            <a:ext cx="12192000" cy="30182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0480" y="5911333"/>
            <a:ext cx="563056" cy="644840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1997834" y="2471024"/>
            <a:ext cx="1194217" cy="115700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2693743" y="1953483"/>
            <a:ext cx="1462198" cy="2181459"/>
            <a:chOff x="637565" y="1370532"/>
            <a:chExt cx="1656184" cy="2402436"/>
          </a:xfrm>
          <a:solidFill>
            <a:srgbClr val="204C82"/>
          </a:solidFill>
        </p:grpSpPr>
        <p:sp>
          <p:nvSpPr>
            <p:cNvPr id="37" name="矩形 36"/>
            <p:cNvSpPr/>
            <p:nvPr/>
          </p:nvSpPr>
          <p:spPr>
            <a:xfrm>
              <a:off x="637565" y="1370532"/>
              <a:ext cx="1656184" cy="2402436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TextBox 22"/>
            <p:cNvSpPr txBox="1"/>
            <p:nvPr/>
          </p:nvSpPr>
          <p:spPr>
            <a:xfrm>
              <a:off x="722073" y="2201514"/>
              <a:ext cx="1487169" cy="794002"/>
            </a:xfrm>
            <a:prstGeom prst="rect">
              <a:avLst/>
            </a:prstGeom>
            <a:grpFill/>
          </p:spPr>
          <p:txBody>
            <a:bodyPr wrap="square">
              <a:no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05</a:t>
              </a:r>
              <a:endPara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61" name="图片 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9014" y="4854189"/>
            <a:ext cx="1451466" cy="12292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155941" y="2329962"/>
            <a:ext cx="5853073" cy="1512276"/>
          </a:xfrm>
          <a:prstGeom prst="rect">
            <a:avLst/>
          </a:prstGeom>
          <a:solidFill>
            <a:srgbClr val="187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</a:rPr>
              <a:t>第四步：合同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2658" y="161935"/>
            <a:ext cx="2609342" cy="50862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56173"/>
            <a:ext cx="12192000" cy="301827"/>
          </a:xfrm>
          <a:prstGeom prst="rect">
            <a:avLst/>
          </a:prstGeom>
        </p:spPr>
      </p:pic>
      <p:sp>
        <p:nvSpPr>
          <p:cNvPr id="10" name="Rectangle 162"/>
          <p:cNvSpPr/>
          <p:nvPr/>
        </p:nvSpPr>
        <p:spPr>
          <a:xfrm>
            <a:off x="4482394" y="826044"/>
            <a:ext cx="1980381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24532" y="327366"/>
            <a:ext cx="3158181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  <a:defRPr/>
            </a:pPr>
            <a:r>
              <a:rPr lang="en-US" altLang="zh-CN" sz="27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7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合同流程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05107" y="974318"/>
            <a:ext cx="11416144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确定供货商后，</a:t>
            </a: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第一步是先完成采购合同的审批及签订，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央采和线下自采</a:t>
            </a: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无须供应商确认合同，直接走审批流程。</a:t>
            </a:r>
            <a:endParaRPr lang="en-US" altLang="zh-CN" sz="1600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05107" y="2319090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合同审批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流程如下：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3516815" y="3092339"/>
            <a:ext cx="5886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b="1" dirty="0">
                <a:solidFill>
                  <a:srgbClr val="00B050"/>
                </a:solidFill>
              </a:rPr>
              <a:t>系领导</a:t>
            </a:r>
          </a:p>
        </p:txBody>
      </p:sp>
      <p:cxnSp>
        <p:nvCxnSpPr>
          <p:cNvPr id="44" name="直接箭头连接符 43"/>
          <p:cNvCxnSpPr/>
          <p:nvPr/>
        </p:nvCxnSpPr>
        <p:spPr>
          <a:xfrm>
            <a:off x="11061336" y="3775710"/>
            <a:ext cx="390018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/>
          <p:nvPr/>
        </p:nvCxnSpPr>
        <p:spPr>
          <a:xfrm>
            <a:off x="10086591" y="3792485"/>
            <a:ext cx="390018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/>
          <p:nvPr/>
        </p:nvCxnSpPr>
        <p:spPr>
          <a:xfrm>
            <a:off x="8934977" y="3792648"/>
            <a:ext cx="390018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箭头连接符 67"/>
          <p:cNvCxnSpPr/>
          <p:nvPr/>
        </p:nvCxnSpPr>
        <p:spPr>
          <a:xfrm flipV="1">
            <a:off x="6767838" y="3934844"/>
            <a:ext cx="431204" cy="823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67558" y="3603809"/>
            <a:ext cx="1146010" cy="756593"/>
            <a:chOff x="2753993" y="3164341"/>
            <a:chExt cx="1146010" cy="756593"/>
          </a:xfrm>
        </p:grpSpPr>
        <p:sp>
          <p:nvSpPr>
            <p:cNvPr id="89" name="文本框 88"/>
            <p:cNvSpPr txBox="1"/>
            <p:nvPr/>
          </p:nvSpPr>
          <p:spPr>
            <a:xfrm>
              <a:off x="2753993" y="3667018"/>
              <a:ext cx="114601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50" dirty="0"/>
                <a:t>采购人提交合同</a:t>
              </a: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8834" y="3164341"/>
              <a:ext cx="540000" cy="540000"/>
            </a:xfrm>
            <a:prstGeom prst="rect">
              <a:avLst/>
            </a:prstGeom>
          </p:spPr>
        </p:pic>
      </p:grpSp>
      <p:pic>
        <p:nvPicPr>
          <p:cNvPr id="61" name="图片 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627" y="3606075"/>
            <a:ext cx="540000" cy="540000"/>
          </a:xfrm>
          <a:prstGeom prst="rect">
            <a:avLst/>
          </a:prstGeom>
        </p:spPr>
      </p:pic>
      <p:cxnSp>
        <p:nvCxnSpPr>
          <p:cNvPr id="62" name="直接箭头连接符 61"/>
          <p:cNvCxnSpPr/>
          <p:nvPr/>
        </p:nvCxnSpPr>
        <p:spPr>
          <a:xfrm>
            <a:off x="3192811" y="3980705"/>
            <a:ext cx="2873511" cy="11401"/>
          </a:xfrm>
          <a:prstGeom prst="straightConnector1">
            <a:avLst/>
          </a:prstGeom>
          <a:ln w="508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文本框 66"/>
          <p:cNvSpPr txBox="1"/>
          <p:nvPr/>
        </p:nvSpPr>
        <p:spPr>
          <a:xfrm>
            <a:off x="3932250" y="3326638"/>
            <a:ext cx="188543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050" dirty="0"/>
              <a:t>系或二级单</a:t>
            </a:r>
            <a:endParaRPr lang="en-US" altLang="zh-CN" sz="1050" dirty="0"/>
          </a:p>
          <a:p>
            <a:r>
              <a:rPr lang="zh-CN" altLang="en-US" sz="1050" dirty="0"/>
              <a:t>位下属部门</a:t>
            </a:r>
            <a:endParaRPr lang="en-US" altLang="zh-CN" sz="1050" dirty="0"/>
          </a:p>
        </p:txBody>
      </p:sp>
      <p:grpSp>
        <p:nvGrpSpPr>
          <p:cNvPr id="70" name="组合 69"/>
          <p:cNvGrpSpPr/>
          <p:nvPr/>
        </p:nvGrpSpPr>
        <p:grpSpPr>
          <a:xfrm>
            <a:off x="6006937" y="3585147"/>
            <a:ext cx="1157689" cy="765666"/>
            <a:chOff x="6440476" y="4136006"/>
            <a:chExt cx="1157689" cy="765666"/>
          </a:xfrm>
        </p:grpSpPr>
        <p:pic>
          <p:nvPicPr>
            <p:cNvPr id="71" name="图片 7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3797" y="4136006"/>
              <a:ext cx="567000" cy="540000"/>
            </a:xfrm>
            <a:prstGeom prst="rect">
              <a:avLst/>
            </a:prstGeom>
          </p:spPr>
        </p:pic>
        <p:sp>
          <p:nvSpPr>
            <p:cNvPr id="72" name="文本框 71"/>
            <p:cNvSpPr txBox="1"/>
            <p:nvPr/>
          </p:nvSpPr>
          <p:spPr>
            <a:xfrm>
              <a:off x="6440476" y="4647756"/>
              <a:ext cx="115768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50" dirty="0"/>
                <a:t>二级单位负责人 </a:t>
              </a:r>
              <a:endParaRPr lang="en-US" altLang="zh-CN" sz="1050" dirty="0"/>
            </a:p>
          </p:txBody>
        </p:sp>
      </p:grpSp>
      <p:cxnSp>
        <p:nvCxnSpPr>
          <p:cNvPr id="73" name="直接箭头连接符 72"/>
          <p:cNvCxnSpPr/>
          <p:nvPr/>
        </p:nvCxnSpPr>
        <p:spPr>
          <a:xfrm flipV="1">
            <a:off x="3892611" y="3414061"/>
            <a:ext cx="0" cy="537814"/>
          </a:xfrm>
          <a:prstGeom prst="straightConnector1">
            <a:avLst/>
          </a:prstGeom>
          <a:ln w="508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文本框 74"/>
          <p:cNvSpPr txBox="1"/>
          <p:nvPr/>
        </p:nvSpPr>
        <p:spPr>
          <a:xfrm>
            <a:off x="2434146" y="4146075"/>
            <a:ext cx="11460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/>
              <a:t>项目负责人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7070408" y="3483429"/>
            <a:ext cx="761596" cy="997353"/>
            <a:chOff x="7988372" y="4050616"/>
            <a:chExt cx="761596" cy="997353"/>
          </a:xfrm>
        </p:grpSpPr>
        <p:pic>
          <p:nvPicPr>
            <p:cNvPr id="76" name="图片 7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7799" y="4050616"/>
              <a:ext cx="540000" cy="540000"/>
            </a:xfrm>
            <a:prstGeom prst="rect">
              <a:avLst/>
            </a:prstGeom>
          </p:spPr>
        </p:pic>
        <p:sp>
          <p:nvSpPr>
            <p:cNvPr id="86" name="文本框 85"/>
            <p:cNvSpPr txBox="1"/>
            <p:nvPr/>
          </p:nvSpPr>
          <p:spPr>
            <a:xfrm>
              <a:off x="7988372" y="4632471"/>
              <a:ext cx="76159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50" dirty="0"/>
                <a:t>设实处</a:t>
              </a:r>
              <a:endParaRPr lang="en-US" altLang="zh-CN" sz="1050" dirty="0"/>
            </a:p>
            <a:p>
              <a:pPr algn="ctr"/>
              <a:r>
                <a:rPr lang="zh-CN" altLang="en-US" sz="1050" dirty="0"/>
                <a:t>合同承办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324995" y="3489685"/>
            <a:ext cx="761596" cy="793916"/>
            <a:chOff x="9025731" y="4288795"/>
            <a:chExt cx="761596" cy="793916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6529" y="4288795"/>
              <a:ext cx="540000" cy="540000"/>
            </a:xfrm>
            <a:prstGeom prst="rect">
              <a:avLst/>
            </a:prstGeom>
          </p:spPr>
        </p:pic>
        <p:sp>
          <p:nvSpPr>
            <p:cNvPr id="87" name="文本框 86"/>
            <p:cNvSpPr txBox="1"/>
            <p:nvPr/>
          </p:nvSpPr>
          <p:spPr>
            <a:xfrm>
              <a:off x="9025731" y="4828795"/>
              <a:ext cx="76159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50" dirty="0"/>
                <a:t>法务审批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0371888" y="3505710"/>
            <a:ext cx="761596" cy="914889"/>
            <a:chOff x="10389307" y="4460341"/>
            <a:chExt cx="761596" cy="914889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00105" y="4460341"/>
              <a:ext cx="540000" cy="540000"/>
            </a:xfrm>
            <a:prstGeom prst="rect">
              <a:avLst/>
            </a:prstGeom>
          </p:spPr>
        </p:pic>
        <p:sp>
          <p:nvSpPr>
            <p:cNvPr id="90" name="文本框 89"/>
            <p:cNvSpPr txBox="1"/>
            <p:nvPr/>
          </p:nvSpPr>
          <p:spPr>
            <a:xfrm>
              <a:off x="10389307" y="4959732"/>
              <a:ext cx="76159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50" dirty="0"/>
                <a:t>医学部</a:t>
              </a:r>
              <a:endParaRPr lang="en-US" altLang="zh-CN" sz="1050" dirty="0"/>
            </a:p>
            <a:p>
              <a:pPr algn="ctr"/>
              <a:r>
                <a:rPr lang="zh-CN" altLang="en-US" sz="1050" dirty="0"/>
                <a:t>主管领导</a:t>
              </a:r>
            </a:p>
          </p:txBody>
        </p:sp>
      </p:grpSp>
      <p:cxnSp>
        <p:nvCxnSpPr>
          <p:cNvPr id="93" name="直接箭头连接符 92"/>
          <p:cNvCxnSpPr/>
          <p:nvPr/>
        </p:nvCxnSpPr>
        <p:spPr>
          <a:xfrm flipV="1">
            <a:off x="888766" y="3978172"/>
            <a:ext cx="429998" cy="393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/>
          <p:cNvGrpSpPr/>
          <p:nvPr/>
        </p:nvGrpSpPr>
        <p:grpSpPr>
          <a:xfrm>
            <a:off x="11255017" y="3509683"/>
            <a:ext cx="992579" cy="910242"/>
            <a:chOff x="10781548" y="3483429"/>
            <a:chExt cx="992579" cy="910242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7885" y="3483429"/>
              <a:ext cx="540000" cy="540000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10781548" y="3978173"/>
              <a:ext cx="992579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050" dirty="0"/>
                <a:t>采购人</a:t>
              </a:r>
              <a:endParaRPr lang="en-US" altLang="zh-CN" sz="1050" dirty="0"/>
            </a:p>
            <a:p>
              <a:pPr algn="ctr"/>
              <a:r>
                <a:rPr lang="zh-CN" altLang="en-US" sz="1050" dirty="0"/>
                <a:t>下载打印盖章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231434" y="2548709"/>
            <a:ext cx="9841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/>
              <a:t>需分管领导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086467" y="5436023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rgbClr val="FF0000"/>
                </a:solidFill>
              </a:rPr>
              <a:t>&lt; 5</a:t>
            </a:r>
            <a:r>
              <a:rPr lang="zh-CN" altLang="en-US" sz="1400" b="1" dirty="0">
                <a:solidFill>
                  <a:srgbClr val="FF0000"/>
                </a:solidFill>
              </a:rPr>
              <a:t>万</a:t>
            </a:r>
          </a:p>
        </p:txBody>
      </p:sp>
      <p:grpSp>
        <p:nvGrpSpPr>
          <p:cNvPr id="56" name="组合 55"/>
          <p:cNvGrpSpPr/>
          <p:nvPr/>
        </p:nvGrpSpPr>
        <p:grpSpPr>
          <a:xfrm>
            <a:off x="1202354" y="3599272"/>
            <a:ext cx="857927" cy="828175"/>
            <a:chOff x="3103248" y="4895965"/>
            <a:chExt cx="857927" cy="828175"/>
          </a:xfrm>
        </p:grpSpPr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2212" y="4895965"/>
              <a:ext cx="540000" cy="540000"/>
            </a:xfrm>
            <a:prstGeom prst="rect">
              <a:avLst/>
            </a:prstGeom>
          </p:spPr>
        </p:pic>
        <p:sp>
          <p:nvSpPr>
            <p:cNvPr id="58" name="文本框 57"/>
            <p:cNvSpPr txBox="1"/>
            <p:nvPr/>
          </p:nvSpPr>
          <p:spPr>
            <a:xfrm>
              <a:off x="3103248" y="5470224"/>
              <a:ext cx="85792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50" dirty="0"/>
                <a:t>供应商确认</a:t>
              </a:r>
            </a:p>
          </p:txBody>
        </p:sp>
      </p:grpSp>
      <p:cxnSp>
        <p:nvCxnSpPr>
          <p:cNvPr id="74" name="直接箭头连接符 73"/>
          <p:cNvCxnSpPr/>
          <p:nvPr/>
        </p:nvCxnSpPr>
        <p:spPr>
          <a:xfrm>
            <a:off x="2130005" y="3959258"/>
            <a:ext cx="456836" cy="535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744170" y="1568110"/>
            <a:ext cx="11615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5</a:t>
            </a:r>
            <a:r>
              <a:rPr lang="zh-CN" altLang="en-US" dirty="0"/>
              <a:t>万以下，项目负责人确认即可。</a:t>
            </a:r>
            <a:r>
              <a:rPr lang="en-US" altLang="zh-CN" dirty="0">
                <a:solidFill>
                  <a:srgbClr val="FF0000"/>
                </a:solidFill>
              </a:rPr>
              <a:t>5</a:t>
            </a:r>
            <a:r>
              <a:rPr lang="zh-CN" altLang="en-US" dirty="0">
                <a:solidFill>
                  <a:srgbClr val="FF0000"/>
                </a:solidFill>
              </a:rPr>
              <a:t>万以上（含</a:t>
            </a:r>
            <a:r>
              <a:rPr lang="en-US" altLang="zh-CN" dirty="0">
                <a:solidFill>
                  <a:srgbClr val="FF0000"/>
                </a:solidFill>
              </a:rPr>
              <a:t>5</a:t>
            </a:r>
            <a:r>
              <a:rPr lang="zh-CN" altLang="en-US" dirty="0">
                <a:solidFill>
                  <a:srgbClr val="FF0000"/>
                </a:solidFill>
              </a:rPr>
              <a:t>万）</a:t>
            </a:r>
            <a:r>
              <a:rPr lang="zh-CN" altLang="en-US" dirty="0"/>
              <a:t>需要走审批流程，国内自采、央采、招标的合同还需要</a:t>
            </a:r>
            <a:r>
              <a:rPr lang="zh-CN" altLang="en-US" dirty="0">
                <a:solidFill>
                  <a:srgbClr val="FF0000"/>
                </a:solidFill>
              </a:rPr>
              <a:t>公示</a:t>
            </a:r>
            <a:r>
              <a:rPr lang="zh-CN" altLang="en-US" dirty="0"/>
              <a:t>，</a:t>
            </a:r>
            <a:endParaRPr lang="en-US" altLang="zh-CN" dirty="0"/>
          </a:p>
          <a:p>
            <a:r>
              <a:rPr lang="zh-CN" altLang="en-US" dirty="0"/>
              <a:t>公示后才能下载。</a:t>
            </a:r>
          </a:p>
        </p:txBody>
      </p:sp>
      <p:cxnSp>
        <p:nvCxnSpPr>
          <p:cNvPr id="15" name="连接符: 肘形 14"/>
          <p:cNvCxnSpPr>
            <a:stCxn id="75" idx="2"/>
            <a:endCxn id="36" idx="2"/>
          </p:cNvCxnSpPr>
          <p:nvPr/>
        </p:nvCxnSpPr>
        <p:spPr>
          <a:xfrm rot="16200000" flipH="1">
            <a:off x="7369262" y="37880"/>
            <a:ext cx="19934" cy="8744156"/>
          </a:xfrm>
          <a:prstGeom prst="bentConnector3">
            <a:avLst>
              <a:gd name="adj1" fmla="val 6716068"/>
            </a:avLst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图片 5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558" y="2324100"/>
            <a:ext cx="575348" cy="540000"/>
          </a:xfrm>
          <a:prstGeom prst="rect">
            <a:avLst/>
          </a:prstGeom>
        </p:spPr>
      </p:pic>
      <p:sp>
        <p:nvSpPr>
          <p:cNvPr id="60" name="文本框 59"/>
          <p:cNvSpPr txBox="1"/>
          <p:nvPr/>
        </p:nvSpPr>
        <p:spPr>
          <a:xfrm>
            <a:off x="5831254" y="2816579"/>
            <a:ext cx="1284605" cy="252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b="1" dirty="0">
                <a:solidFill>
                  <a:schemeClr val="tx1"/>
                </a:solidFill>
              </a:rPr>
              <a:t>二级单位分管领导</a:t>
            </a:r>
            <a:r>
              <a:rPr lang="zh-CN" altLang="en-US" sz="1050" b="1" dirty="0"/>
              <a:t> </a:t>
            </a:r>
            <a:endParaRPr lang="en-US" altLang="zh-CN" sz="1050" dirty="0"/>
          </a:p>
        </p:txBody>
      </p:sp>
      <p:pic>
        <p:nvPicPr>
          <p:cNvPr id="78" name="图片 7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489" y="2413737"/>
            <a:ext cx="720000" cy="720000"/>
          </a:xfrm>
          <a:prstGeom prst="rect">
            <a:avLst/>
          </a:prstGeom>
        </p:spPr>
      </p:pic>
      <p:cxnSp>
        <p:nvCxnSpPr>
          <p:cNvPr id="79" name="直接箭头连接符 78"/>
          <p:cNvCxnSpPr/>
          <p:nvPr/>
        </p:nvCxnSpPr>
        <p:spPr>
          <a:xfrm>
            <a:off x="6488489" y="3044858"/>
            <a:ext cx="0" cy="498930"/>
          </a:xfrm>
          <a:prstGeom prst="straightConnector1">
            <a:avLst/>
          </a:prstGeom>
          <a:ln w="508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箭头连接符 79"/>
          <p:cNvCxnSpPr/>
          <p:nvPr/>
        </p:nvCxnSpPr>
        <p:spPr>
          <a:xfrm>
            <a:off x="4074233" y="2798640"/>
            <a:ext cx="1932704" cy="1323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箭头连接符 80"/>
          <p:cNvCxnSpPr/>
          <p:nvPr/>
        </p:nvCxnSpPr>
        <p:spPr>
          <a:xfrm>
            <a:off x="5142025" y="2798640"/>
            <a:ext cx="0" cy="1187765"/>
          </a:xfrm>
          <a:prstGeom prst="straightConnector1">
            <a:avLst/>
          </a:prstGeom>
          <a:ln w="508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3077462" y="3464309"/>
            <a:ext cx="904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FF0000"/>
                </a:solidFill>
              </a:rPr>
              <a:t>&gt;=5</a:t>
            </a:r>
            <a:r>
              <a:rPr lang="zh-CN" altLang="en-US" sz="1400" b="1" dirty="0">
                <a:solidFill>
                  <a:srgbClr val="FF0000"/>
                </a:solidFill>
              </a:rPr>
              <a:t>万央采及自采</a:t>
            </a:r>
            <a:endParaRPr lang="en-US" altLang="zh-CN" sz="1400" b="1" dirty="0">
              <a:solidFill>
                <a:srgbClr val="FF0000"/>
              </a:solidFill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5150500" y="3237572"/>
            <a:ext cx="9841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/>
              <a:t>无需分管领导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7917471" y="3505710"/>
            <a:ext cx="1279517" cy="746395"/>
            <a:chOff x="8479914" y="2582851"/>
            <a:chExt cx="1279517" cy="746395"/>
          </a:xfrm>
        </p:grpSpPr>
        <p:pic>
          <p:nvPicPr>
            <p:cNvPr id="63" name="图片 6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4218" y="2582851"/>
              <a:ext cx="575348" cy="540000"/>
            </a:xfrm>
            <a:prstGeom prst="rect">
              <a:avLst/>
            </a:prstGeom>
          </p:spPr>
        </p:pic>
        <p:sp>
          <p:nvSpPr>
            <p:cNvPr id="64" name="文本框 63"/>
            <p:cNvSpPr txBox="1"/>
            <p:nvPr/>
          </p:nvSpPr>
          <p:spPr>
            <a:xfrm>
              <a:off x="8479914" y="3075330"/>
              <a:ext cx="127951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50" b="1" dirty="0">
                  <a:solidFill>
                    <a:schemeClr val="tx1"/>
                  </a:solidFill>
                </a:rPr>
                <a:t>    设实处分管领导</a:t>
              </a:r>
              <a:r>
                <a:rPr lang="zh-CN" altLang="en-US" sz="1050" b="1" dirty="0"/>
                <a:t> </a:t>
              </a:r>
              <a:endParaRPr lang="en-US" altLang="zh-CN" sz="1050" dirty="0"/>
            </a:p>
          </p:txBody>
        </p:sp>
      </p:grpSp>
      <p:cxnSp>
        <p:nvCxnSpPr>
          <p:cNvPr id="34" name="连接符: 肘形 33"/>
          <p:cNvCxnSpPr>
            <a:endCxn id="86" idx="2"/>
          </p:cNvCxnSpPr>
          <p:nvPr/>
        </p:nvCxnSpPr>
        <p:spPr>
          <a:xfrm flipV="1">
            <a:off x="3007150" y="4480782"/>
            <a:ext cx="4444056" cy="407052"/>
          </a:xfrm>
          <a:prstGeom prst="bentConnector2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文本框 76"/>
          <p:cNvSpPr txBox="1"/>
          <p:nvPr/>
        </p:nvSpPr>
        <p:spPr>
          <a:xfrm>
            <a:off x="3076563" y="4608531"/>
            <a:ext cx="1972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rgbClr val="FF0000"/>
                </a:solidFill>
              </a:rPr>
              <a:t>&gt;= 5</a:t>
            </a:r>
            <a:r>
              <a:rPr lang="zh-CN" altLang="en-US" sz="1400" b="1" dirty="0">
                <a:solidFill>
                  <a:srgbClr val="FF0000"/>
                </a:solidFill>
              </a:rPr>
              <a:t>万 竞价及招标合同</a:t>
            </a:r>
          </a:p>
        </p:txBody>
      </p:sp>
      <p:cxnSp>
        <p:nvCxnSpPr>
          <p:cNvPr id="83" name="直接箭头连接符 82"/>
          <p:cNvCxnSpPr/>
          <p:nvPr/>
        </p:nvCxnSpPr>
        <p:spPr>
          <a:xfrm>
            <a:off x="7779025" y="3826072"/>
            <a:ext cx="390018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2658" y="161935"/>
            <a:ext cx="2609342" cy="50862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56173"/>
            <a:ext cx="12192000" cy="301827"/>
          </a:xfrm>
          <a:prstGeom prst="rect">
            <a:avLst/>
          </a:prstGeom>
        </p:spPr>
      </p:pic>
      <p:sp>
        <p:nvSpPr>
          <p:cNvPr id="10" name="Rectangle 162"/>
          <p:cNvSpPr/>
          <p:nvPr/>
        </p:nvSpPr>
        <p:spPr>
          <a:xfrm>
            <a:off x="3612184" y="665295"/>
            <a:ext cx="4467948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10951" y="157464"/>
            <a:ext cx="54230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  <a:defRPr/>
            </a:pPr>
            <a:r>
              <a:rPr lang="zh-CN" altLang="en-US" sz="27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采购人如何草拟合同（竞价）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87928" y="777424"/>
            <a:ext cx="11416144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央采网：</a:t>
            </a: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直接使用央采网的合同，在系统中上传合同附件（</a:t>
            </a: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PDF</a:t>
            </a: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格式）。</a:t>
            </a:r>
            <a:endParaRPr lang="en-US" altLang="zh-CN" sz="1600" dirty="0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网上竞价、线下采购：</a:t>
            </a: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在线草拟合同（有合同模板）。采购结果审批通过后，系统自动生成合同基本信息，采购人只需补充并完善合同内容。</a:t>
            </a:r>
            <a:endParaRPr lang="en-US" altLang="zh-CN" sz="1600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139" y="1757568"/>
            <a:ext cx="10051570" cy="503253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0" y="2005645"/>
            <a:ext cx="230863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zh-CN" altLang="en-US" sz="1600" dirty="0"/>
              <a:t>打开菜单“我的合同”，</a:t>
            </a:r>
            <a:endParaRPr lang="en-US" altLang="zh-CN" sz="1600" dirty="0"/>
          </a:p>
          <a:p>
            <a:pPr marL="342900" indent="-342900">
              <a:buFont typeface="+mj-ea"/>
              <a:buAutoNum type="circleNumDbPlain"/>
            </a:pPr>
            <a:endParaRPr lang="en-US" altLang="zh-CN" sz="1600" dirty="0"/>
          </a:p>
          <a:p>
            <a:pPr marL="342900" indent="-342900">
              <a:buFont typeface="+mj-ea"/>
              <a:buAutoNum type="circleNumDbPlain"/>
            </a:pPr>
            <a:r>
              <a:rPr lang="zh-CN" altLang="en-US" sz="1600" dirty="0"/>
              <a:t>点击“草拟合同”按钮</a:t>
            </a:r>
            <a:endParaRPr lang="en-US" altLang="zh-CN" sz="1600" dirty="0"/>
          </a:p>
          <a:p>
            <a:pPr marL="342900" indent="-342900">
              <a:buFont typeface="+mj-ea"/>
              <a:buAutoNum type="circleNumDbPlain"/>
            </a:pPr>
            <a:endParaRPr lang="en-US" altLang="zh-CN" sz="1600" dirty="0"/>
          </a:p>
          <a:p>
            <a:pPr marL="342900" indent="-342900">
              <a:buFont typeface="+mj-ea"/>
              <a:buAutoNum type="circleNumDbPlain"/>
            </a:pPr>
            <a:r>
              <a:rPr lang="zh-CN" altLang="en-US" sz="1600" dirty="0"/>
              <a:t>补充完善合同基本信息</a:t>
            </a:r>
            <a:endParaRPr lang="en-US" altLang="zh-CN" sz="1600" dirty="0"/>
          </a:p>
          <a:p>
            <a:pPr marL="342900" indent="-342900">
              <a:buFont typeface="+mj-ea"/>
              <a:buAutoNum type="circleNumDbPlain"/>
            </a:pPr>
            <a:endParaRPr lang="en-US" altLang="zh-CN" sz="1600" dirty="0"/>
          </a:p>
          <a:p>
            <a:pPr marL="342900" indent="-342900">
              <a:buFont typeface="+mj-ea"/>
              <a:buAutoNum type="circleNumDbPlain"/>
            </a:pPr>
            <a:r>
              <a:rPr lang="zh-CN" altLang="en-US" sz="1600" dirty="0"/>
              <a:t>点击“生成合同”，可以补充完善相关条款（非必须），如果是央采就直接上传合同即可</a:t>
            </a:r>
            <a:endParaRPr lang="en-US" altLang="zh-CN" sz="1600" dirty="0"/>
          </a:p>
          <a:p>
            <a:pPr marL="342900" indent="-342900">
              <a:buFont typeface="+mj-ea"/>
              <a:buAutoNum type="circleNumDbPlain"/>
            </a:pPr>
            <a:endParaRPr lang="en-US" altLang="zh-CN" sz="1600" dirty="0"/>
          </a:p>
          <a:p>
            <a:pPr marL="342900" indent="-342900">
              <a:buFont typeface="+mj-ea"/>
              <a:buAutoNum type="circleNumDbPlain"/>
            </a:pPr>
            <a:r>
              <a:rPr lang="zh-CN" altLang="en-US" sz="1600" dirty="0"/>
              <a:t>提交合同</a:t>
            </a:r>
            <a:endParaRPr lang="en-US" altLang="zh-CN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2658" y="161935"/>
            <a:ext cx="2609342" cy="50862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56173"/>
            <a:ext cx="12192000" cy="301827"/>
          </a:xfrm>
          <a:prstGeom prst="rect">
            <a:avLst/>
          </a:prstGeom>
        </p:spPr>
      </p:pic>
      <p:sp>
        <p:nvSpPr>
          <p:cNvPr id="10" name="Rectangle 162"/>
          <p:cNvSpPr/>
          <p:nvPr/>
        </p:nvSpPr>
        <p:spPr>
          <a:xfrm rot="10800000">
            <a:off x="3996055" y="866775"/>
            <a:ext cx="3167380" cy="762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56794" y="354620"/>
            <a:ext cx="330708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  <a:defRPr/>
            </a:pPr>
            <a:r>
              <a:rPr lang="zh-CN" altLang="en-US" sz="27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设备采购全过程管理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1743505" y="1697967"/>
            <a:ext cx="8917155" cy="3943080"/>
            <a:chOff x="1980894" y="1785890"/>
            <a:chExt cx="8917155" cy="3943080"/>
          </a:xfrm>
        </p:grpSpPr>
        <p:grpSp>
          <p:nvGrpSpPr>
            <p:cNvPr id="51" name="组合 50"/>
            <p:cNvGrpSpPr/>
            <p:nvPr/>
          </p:nvGrpSpPr>
          <p:grpSpPr>
            <a:xfrm>
              <a:off x="1980894" y="3756938"/>
              <a:ext cx="723275" cy="821855"/>
              <a:chOff x="1223347" y="2826877"/>
              <a:chExt cx="723275" cy="821855"/>
            </a:xfrm>
          </p:grpSpPr>
          <p:sp>
            <p:nvSpPr>
              <p:cNvPr id="52" name="文本框 51"/>
              <p:cNvSpPr txBox="1"/>
              <p:nvPr/>
            </p:nvSpPr>
            <p:spPr>
              <a:xfrm>
                <a:off x="1223347" y="3394816"/>
                <a:ext cx="723275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050" dirty="0"/>
                  <a:t>采购计划</a:t>
                </a:r>
              </a:p>
            </p:txBody>
          </p:sp>
          <p:pic>
            <p:nvPicPr>
              <p:cNvPr id="54" name="图片 5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8992" y="2826877"/>
                <a:ext cx="540000" cy="540000"/>
              </a:xfrm>
              <a:prstGeom prst="rect">
                <a:avLst/>
              </a:prstGeom>
            </p:spPr>
          </p:pic>
        </p:grpSp>
        <p:cxnSp>
          <p:nvCxnSpPr>
            <p:cNvPr id="57" name="直接箭头连接符 56"/>
            <p:cNvCxnSpPr/>
            <p:nvPr/>
          </p:nvCxnSpPr>
          <p:spPr>
            <a:xfrm>
              <a:off x="2693176" y="4037970"/>
              <a:ext cx="390018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组合 83"/>
            <p:cNvGrpSpPr/>
            <p:nvPr/>
          </p:nvGrpSpPr>
          <p:grpSpPr>
            <a:xfrm>
              <a:off x="7094208" y="3752390"/>
              <a:ext cx="540000" cy="790080"/>
              <a:chOff x="5729050" y="2858116"/>
              <a:chExt cx="540000" cy="790080"/>
            </a:xfrm>
          </p:grpSpPr>
          <p:pic>
            <p:nvPicPr>
              <p:cNvPr id="85" name="图片 8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29050" y="2858116"/>
                <a:ext cx="540000" cy="540000"/>
              </a:xfrm>
              <a:prstGeom prst="rect">
                <a:avLst/>
              </a:prstGeom>
            </p:spPr>
          </p:pic>
          <p:sp>
            <p:nvSpPr>
              <p:cNvPr id="86" name="文本框 85"/>
              <p:cNvSpPr txBox="1"/>
              <p:nvPr/>
            </p:nvSpPr>
            <p:spPr>
              <a:xfrm>
                <a:off x="5754688" y="3394280"/>
                <a:ext cx="453970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050" dirty="0"/>
                  <a:t>合同</a:t>
                </a:r>
              </a:p>
            </p:txBody>
          </p:sp>
        </p:grpSp>
        <p:grpSp>
          <p:nvGrpSpPr>
            <p:cNvPr id="96" name="组合 95"/>
            <p:cNvGrpSpPr/>
            <p:nvPr/>
          </p:nvGrpSpPr>
          <p:grpSpPr>
            <a:xfrm>
              <a:off x="10151223" y="3698880"/>
              <a:ext cx="746826" cy="766641"/>
              <a:chOff x="10762486" y="2788845"/>
              <a:chExt cx="746826" cy="766641"/>
            </a:xfrm>
          </p:grpSpPr>
          <p:pic>
            <p:nvPicPr>
              <p:cNvPr id="97" name="图片 9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62486" y="2788845"/>
                <a:ext cx="540000" cy="540000"/>
              </a:xfrm>
              <a:prstGeom prst="rect">
                <a:avLst/>
              </a:prstGeom>
            </p:spPr>
          </p:pic>
          <p:sp>
            <p:nvSpPr>
              <p:cNvPr id="98" name="文本框 97"/>
              <p:cNvSpPr txBox="1"/>
              <p:nvPr/>
            </p:nvSpPr>
            <p:spPr>
              <a:xfrm>
                <a:off x="10816249" y="3301570"/>
                <a:ext cx="693063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50" dirty="0"/>
                  <a:t>完成</a:t>
                </a:r>
              </a:p>
            </p:txBody>
          </p:sp>
        </p:grpSp>
        <p:cxnSp>
          <p:nvCxnSpPr>
            <p:cNvPr id="99" name="直接箭头连接符 98"/>
            <p:cNvCxnSpPr/>
            <p:nvPr/>
          </p:nvCxnSpPr>
          <p:spPr>
            <a:xfrm>
              <a:off x="6652097" y="4046293"/>
              <a:ext cx="390018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箭头连接符 99"/>
            <p:cNvCxnSpPr/>
            <p:nvPr/>
          </p:nvCxnSpPr>
          <p:spPr>
            <a:xfrm>
              <a:off x="7704459" y="4046293"/>
              <a:ext cx="390018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箭头连接符 100"/>
            <p:cNvCxnSpPr/>
            <p:nvPr/>
          </p:nvCxnSpPr>
          <p:spPr>
            <a:xfrm>
              <a:off x="8696175" y="4046293"/>
              <a:ext cx="390018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" name="组合 103"/>
            <p:cNvGrpSpPr/>
            <p:nvPr/>
          </p:nvGrpSpPr>
          <p:grpSpPr>
            <a:xfrm>
              <a:off x="8012983" y="2541145"/>
              <a:ext cx="720900" cy="731038"/>
              <a:chOff x="6958910" y="1612235"/>
              <a:chExt cx="720900" cy="731038"/>
            </a:xfrm>
          </p:grpSpPr>
          <p:pic>
            <p:nvPicPr>
              <p:cNvPr id="105" name="图片 10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58910" y="1612235"/>
                <a:ext cx="720900" cy="540000"/>
              </a:xfrm>
              <a:prstGeom prst="rect">
                <a:avLst/>
              </a:prstGeom>
            </p:spPr>
          </p:pic>
          <p:sp>
            <p:nvSpPr>
              <p:cNvPr id="106" name="文本框 105"/>
              <p:cNvSpPr txBox="1"/>
              <p:nvPr/>
            </p:nvSpPr>
            <p:spPr>
              <a:xfrm>
                <a:off x="7040643" y="2089357"/>
                <a:ext cx="453970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050" dirty="0"/>
                  <a:t>评价</a:t>
                </a:r>
              </a:p>
            </p:txBody>
          </p:sp>
        </p:grpSp>
        <p:grpSp>
          <p:nvGrpSpPr>
            <p:cNvPr id="107" name="组合 106"/>
            <p:cNvGrpSpPr/>
            <p:nvPr/>
          </p:nvGrpSpPr>
          <p:grpSpPr>
            <a:xfrm>
              <a:off x="6981174" y="2541145"/>
              <a:ext cx="723275" cy="824300"/>
              <a:chOff x="5672578" y="1612235"/>
              <a:chExt cx="723275" cy="824300"/>
            </a:xfrm>
          </p:grpSpPr>
          <p:pic>
            <p:nvPicPr>
              <p:cNvPr id="108" name="图片 10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0308" y="1612235"/>
                <a:ext cx="548100" cy="540000"/>
              </a:xfrm>
              <a:prstGeom prst="rect">
                <a:avLst/>
              </a:prstGeom>
            </p:spPr>
          </p:pic>
          <p:sp>
            <p:nvSpPr>
              <p:cNvPr id="109" name="文本框 108"/>
              <p:cNvSpPr txBox="1"/>
              <p:nvPr/>
            </p:nvSpPr>
            <p:spPr>
              <a:xfrm>
                <a:off x="5672578" y="2182619"/>
                <a:ext cx="723275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050" dirty="0"/>
                  <a:t>诚信体系</a:t>
                </a:r>
              </a:p>
            </p:txBody>
          </p:sp>
        </p:grpSp>
        <p:cxnSp>
          <p:nvCxnSpPr>
            <p:cNvPr id="110" name="直接箭头连接符 109"/>
            <p:cNvCxnSpPr/>
            <p:nvPr/>
          </p:nvCxnSpPr>
          <p:spPr>
            <a:xfrm flipV="1">
              <a:off x="8280524" y="3248752"/>
              <a:ext cx="0" cy="383286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箭头连接符 110"/>
            <p:cNvCxnSpPr/>
            <p:nvPr/>
          </p:nvCxnSpPr>
          <p:spPr>
            <a:xfrm flipH="1">
              <a:off x="6623852" y="2845329"/>
              <a:ext cx="371128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箭头连接符 111"/>
            <p:cNvCxnSpPr/>
            <p:nvPr/>
          </p:nvCxnSpPr>
          <p:spPr>
            <a:xfrm flipH="1">
              <a:off x="7704459" y="2845329"/>
              <a:ext cx="371128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组合 29"/>
            <p:cNvGrpSpPr/>
            <p:nvPr/>
          </p:nvGrpSpPr>
          <p:grpSpPr>
            <a:xfrm>
              <a:off x="9124579" y="3695878"/>
              <a:ext cx="615526" cy="794986"/>
              <a:chOff x="7339876" y="3358029"/>
              <a:chExt cx="615526" cy="794986"/>
            </a:xfrm>
          </p:grpSpPr>
          <p:sp>
            <p:nvSpPr>
              <p:cNvPr id="89" name="文本框 88"/>
              <p:cNvSpPr txBox="1"/>
              <p:nvPr/>
            </p:nvSpPr>
            <p:spPr>
              <a:xfrm>
                <a:off x="7339876" y="3899099"/>
                <a:ext cx="575799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050" dirty="0"/>
                  <a:t>    验收</a:t>
                </a:r>
              </a:p>
            </p:txBody>
          </p:sp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15402" y="3358029"/>
                <a:ext cx="540000" cy="540000"/>
              </a:xfrm>
              <a:prstGeom prst="rect">
                <a:avLst/>
              </a:prstGeom>
            </p:spPr>
          </p:pic>
        </p:grpSp>
        <p:grpSp>
          <p:nvGrpSpPr>
            <p:cNvPr id="9" name="组合 8"/>
            <p:cNvGrpSpPr/>
            <p:nvPr/>
          </p:nvGrpSpPr>
          <p:grpSpPr>
            <a:xfrm>
              <a:off x="3008157" y="3789395"/>
              <a:ext cx="801695" cy="756941"/>
              <a:chOff x="2403782" y="3395503"/>
              <a:chExt cx="801695" cy="756941"/>
            </a:xfrm>
          </p:grpSpPr>
          <p:pic>
            <p:nvPicPr>
              <p:cNvPr id="8" name="图片 7" descr="申请采购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532506" y="3395503"/>
                <a:ext cx="540000" cy="540000"/>
              </a:xfrm>
              <a:prstGeom prst="rect">
                <a:avLst/>
              </a:prstGeom>
            </p:spPr>
          </p:pic>
          <p:sp>
            <p:nvSpPr>
              <p:cNvPr id="11" name="文本框 10"/>
              <p:cNvSpPr txBox="1"/>
              <p:nvPr/>
            </p:nvSpPr>
            <p:spPr>
              <a:xfrm>
                <a:off x="2403782" y="3875445"/>
                <a:ext cx="8016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/>
                  <a:t>采购申请</a:t>
                </a:r>
              </a:p>
            </p:txBody>
          </p:sp>
        </p:grpSp>
        <p:cxnSp>
          <p:nvCxnSpPr>
            <p:cNvPr id="70" name="直接箭头连接符 69"/>
            <p:cNvCxnSpPr/>
            <p:nvPr/>
          </p:nvCxnSpPr>
          <p:spPr>
            <a:xfrm>
              <a:off x="3706698" y="4046089"/>
              <a:ext cx="390018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箭头连接符 113"/>
            <p:cNvCxnSpPr/>
            <p:nvPr/>
          </p:nvCxnSpPr>
          <p:spPr>
            <a:xfrm>
              <a:off x="9800497" y="4059979"/>
              <a:ext cx="390018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矩形: 圆角 60"/>
            <p:cNvSpPr/>
            <p:nvPr/>
          </p:nvSpPr>
          <p:spPr>
            <a:xfrm>
              <a:off x="4186836" y="1785890"/>
              <a:ext cx="2466247" cy="3469579"/>
            </a:xfrm>
            <a:prstGeom prst="roundRect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4504766" y="2899356"/>
              <a:ext cx="449580" cy="252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50" dirty="0"/>
                <a:t>央采</a:t>
              </a:r>
            </a:p>
          </p:txBody>
        </p:sp>
        <p:grpSp>
          <p:nvGrpSpPr>
            <p:cNvPr id="66" name="组合 65"/>
            <p:cNvGrpSpPr/>
            <p:nvPr/>
          </p:nvGrpSpPr>
          <p:grpSpPr>
            <a:xfrm>
              <a:off x="4471861" y="3301895"/>
              <a:ext cx="540000" cy="793916"/>
              <a:chOff x="5143500" y="3374274"/>
              <a:chExt cx="540000" cy="793916"/>
            </a:xfrm>
          </p:grpSpPr>
          <p:pic>
            <p:nvPicPr>
              <p:cNvPr id="78" name="图片 77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3500" y="3374274"/>
                <a:ext cx="540000" cy="540000"/>
              </a:xfrm>
              <a:prstGeom prst="rect">
                <a:avLst/>
              </a:prstGeom>
            </p:spPr>
          </p:pic>
          <p:sp>
            <p:nvSpPr>
              <p:cNvPr id="79" name="文本框 78"/>
              <p:cNvSpPr txBox="1"/>
              <p:nvPr/>
            </p:nvSpPr>
            <p:spPr>
              <a:xfrm>
                <a:off x="5187895" y="3914274"/>
                <a:ext cx="453970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050" dirty="0"/>
                  <a:t>招标</a:t>
                </a:r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4211637" y="4222227"/>
              <a:ext cx="1249680" cy="712580"/>
              <a:chOff x="3359131" y="6797255"/>
              <a:chExt cx="1249680" cy="712580"/>
            </a:xfrm>
          </p:grpSpPr>
          <p:pic>
            <p:nvPicPr>
              <p:cNvPr id="72" name="图片 71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10593" y="6797255"/>
                <a:ext cx="540000" cy="540000"/>
              </a:xfrm>
              <a:prstGeom prst="rect">
                <a:avLst/>
              </a:prstGeom>
            </p:spPr>
          </p:pic>
          <p:sp>
            <p:nvSpPr>
              <p:cNvPr id="73" name="文本框 72"/>
              <p:cNvSpPr txBox="1"/>
              <p:nvPr/>
            </p:nvSpPr>
            <p:spPr>
              <a:xfrm>
                <a:off x="3359131" y="7257105"/>
                <a:ext cx="1249680" cy="2527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050" dirty="0"/>
                  <a:t>国内自采（线下）</a:t>
                </a:r>
              </a:p>
            </p:txBody>
          </p:sp>
        </p:grpSp>
        <p:sp>
          <p:nvSpPr>
            <p:cNvPr id="71" name="文本框 70"/>
            <p:cNvSpPr txBox="1"/>
            <p:nvPr/>
          </p:nvSpPr>
          <p:spPr>
            <a:xfrm>
              <a:off x="4809311" y="1866903"/>
              <a:ext cx="12305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FF0000"/>
                  </a:solidFill>
                </a:rPr>
                <a:t>采购执行</a:t>
              </a:r>
            </a:p>
          </p:txBody>
        </p:sp>
        <p:sp>
          <p:nvSpPr>
            <p:cNvPr id="24" name="矩形: 圆角 23"/>
            <p:cNvSpPr>
              <a:spLocks noChangeAspect="1"/>
            </p:cNvSpPr>
            <p:nvPr/>
          </p:nvSpPr>
          <p:spPr>
            <a:xfrm>
              <a:off x="4481352" y="2391432"/>
              <a:ext cx="540000" cy="495964"/>
            </a:xfrm>
            <a:prstGeom prst="roundRect">
              <a:avLst/>
            </a:prstGeom>
            <a:solidFill>
              <a:srgbClr val="00B050"/>
            </a:solidFill>
            <a:ln w="317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央</a:t>
              </a: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5460964" y="2395780"/>
              <a:ext cx="723275" cy="760910"/>
              <a:chOff x="3737641" y="2919610"/>
              <a:chExt cx="723275" cy="760910"/>
            </a:xfrm>
          </p:grpSpPr>
          <p:sp>
            <p:nvSpPr>
              <p:cNvPr id="81" name="文本框 80"/>
              <p:cNvSpPr txBox="1"/>
              <p:nvPr/>
            </p:nvSpPr>
            <p:spPr>
              <a:xfrm>
                <a:off x="3737641" y="3426604"/>
                <a:ext cx="723275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050" dirty="0"/>
                  <a:t>网上竞价</a:t>
                </a:r>
              </a:p>
            </p:txBody>
          </p:sp>
          <p:sp>
            <p:nvSpPr>
              <p:cNvPr id="82" name="矩形: 圆角 81"/>
              <p:cNvSpPr>
                <a:spLocks noChangeAspect="1"/>
              </p:cNvSpPr>
              <p:nvPr/>
            </p:nvSpPr>
            <p:spPr>
              <a:xfrm>
                <a:off x="3813501" y="2919610"/>
                <a:ext cx="540000" cy="495964"/>
              </a:xfrm>
              <a:prstGeom prst="roundRect">
                <a:avLst/>
              </a:prstGeom>
              <a:solidFill>
                <a:srgbClr val="FF4545"/>
              </a:solidFill>
              <a:ln w="31750">
                <a:solidFill>
                  <a:srgbClr val="FF45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8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竞</a:t>
                </a: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5482871" y="3225901"/>
              <a:ext cx="723275" cy="756835"/>
              <a:chOff x="4858616" y="2835376"/>
              <a:chExt cx="723275" cy="756835"/>
            </a:xfrm>
          </p:grpSpPr>
          <p:sp>
            <p:nvSpPr>
              <p:cNvPr id="88" name="文本框 87"/>
              <p:cNvSpPr txBox="1"/>
              <p:nvPr/>
            </p:nvSpPr>
            <p:spPr>
              <a:xfrm>
                <a:off x="4858616" y="3338295"/>
                <a:ext cx="723275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050" dirty="0"/>
                  <a:t>进口自采</a:t>
                </a:r>
              </a:p>
            </p:txBody>
          </p:sp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26844" y="2835376"/>
                <a:ext cx="540000" cy="540000"/>
              </a:xfrm>
              <a:prstGeom prst="rect">
                <a:avLst/>
              </a:prstGeom>
            </p:spPr>
          </p:pic>
        </p:grpSp>
        <p:grpSp>
          <p:nvGrpSpPr>
            <p:cNvPr id="15" name="组合 14"/>
            <p:cNvGrpSpPr/>
            <p:nvPr/>
          </p:nvGrpSpPr>
          <p:grpSpPr>
            <a:xfrm>
              <a:off x="8106529" y="3756938"/>
              <a:ext cx="598390" cy="802425"/>
              <a:chOff x="7482274" y="3366413"/>
              <a:chExt cx="598390" cy="802425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82274" y="3366413"/>
                <a:ext cx="540000" cy="540000"/>
              </a:xfrm>
              <a:prstGeom prst="rect">
                <a:avLst/>
              </a:prstGeom>
            </p:spPr>
          </p:pic>
          <p:sp>
            <p:nvSpPr>
              <p:cNvPr id="13" name="文本框 12"/>
              <p:cNvSpPr txBox="1"/>
              <p:nvPr/>
            </p:nvSpPr>
            <p:spPr>
              <a:xfrm>
                <a:off x="7506019" y="3907228"/>
                <a:ext cx="57464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50" dirty="0"/>
                  <a:t>收货</a:t>
                </a:r>
              </a:p>
            </p:txBody>
          </p:sp>
        </p:grpSp>
        <p:sp>
          <p:nvSpPr>
            <p:cNvPr id="3" name="文本框 2"/>
            <p:cNvSpPr txBox="1"/>
            <p:nvPr/>
          </p:nvSpPr>
          <p:spPr>
            <a:xfrm>
              <a:off x="2144445" y="4624070"/>
              <a:ext cx="411480" cy="36830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①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178225" y="4624070"/>
              <a:ext cx="411480" cy="36830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②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214035" y="5360670"/>
              <a:ext cx="411480" cy="36830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zh-CN" altLang="en-US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③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141260" y="4490720"/>
              <a:ext cx="411480" cy="36830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④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8167420" y="4542155"/>
              <a:ext cx="411480" cy="36830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⑤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9288830" y="4465320"/>
              <a:ext cx="411480" cy="36830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⑥</a:t>
              </a: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8781010" y="2943530"/>
            <a:ext cx="11721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/>
              <a:t>生成资产临时号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854" y="2430949"/>
            <a:ext cx="540000" cy="540000"/>
          </a:xfrm>
          <a:prstGeom prst="rect">
            <a:avLst/>
          </a:prstGeom>
        </p:spPr>
      </p:pic>
      <p:cxnSp>
        <p:nvCxnSpPr>
          <p:cNvPr id="74" name="直接箭头连接符 73"/>
          <p:cNvCxnSpPr/>
          <p:nvPr/>
        </p:nvCxnSpPr>
        <p:spPr>
          <a:xfrm flipV="1">
            <a:off x="8386279" y="3205140"/>
            <a:ext cx="585475" cy="49137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文本框 75"/>
          <p:cNvSpPr txBox="1"/>
          <p:nvPr/>
        </p:nvSpPr>
        <p:spPr>
          <a:xfrm rot="19371033">
            <a:off x="8382781" y="3201156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/>
              <a:t>竞价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2658" y="43105"/>
            <a:ext cx="2609342" cy="50862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56173"/>
            <a:ext cx="12192000" cy="301827"/>
          </a:xfrm>
          <a:prstGeom prst="rect">
            <a:avLst/>
          </a:prstGeom>
        </p:spPr>
      </p:pic>
      <p:sp>
        <p:nvSpPr>
          <p:cNvPr id="10" name="Rectangle 162"/>
          <p:cNvSpPr/>
          <p:nvPr/>
        </p:nvSpPr>
        <p:spPr>
          <a:xfrm>
            <a:off x="4596140" y="680234"/>
            <a:ext cx="1848622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321229" y="175038"/>
            <a:ext cx="2398443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  <a:defRPr/>
            </a:pPr>
            <a:r>
              <a:rPr lang="zh-CN" altLang="en-US" sz="27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合同审批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56699" y="900724"/>
            <a:ext cx="11416144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央采网：</a:t>
            </a: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直接使用央采网的合同，在系统中上传合同附件（</a:t>
            </a: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PDF</a:t>
            </a: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格式）。</a:t>
            </a:r>
            <a:endParaRPr lang="en-US" altLang="zh-CN" sz="1600" dirty="0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网上竞价、线下采购：</a:t>
            </a: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在线草拟合同（有合同模板）</a:t>
            </a:r>
            <a:endParaRPr lang="en-US" altLang="zh-CN" sz="1600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316" y="1851950"/>
            <a:ext cx="8853854" cy="4495858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35830" y="1860052"/>
            <a:ext cx="230863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zh-CN" altLang="en-US" sz="1600" dirty="0"/>
              <a:t>打开菜单“合同审批”，在“待处理”页面中就是所有待审批的合同</a:t>
            </a:r>
            <a:endParaRPr lang="en-US" altLang="zh-CN" sz="1600" dirty="0"/>
          </a:p>
          <a:p>
            <a:pPr marL="342900" indent="-342900">
              <a:buFont typeface="+mj-ea"/>
              <a:buAutoNum type="circleNumDbPlain"/>
            </a:pPr>
            <a:endParaRPr lang="en-US" altLang="zh-CN" sz="1600" dirty="0"/>
          </a:p>
          <a:p>
            <a:pPr marL="342900" indent="-342900">
              <a:buFont typeface="+mj-ea"/>
              <a:buAutoNum type="circleNumDbPlain"/>
            </a:pPr>
            <a:r>
              <a:rPr lang="zh-CN" altLang="en-US" sz="1600" dirty="0"/>
              <a:t>点击“审批”按钮，查看合同详细信息</a:t>
            </a:r>
            <a:endParaRPr lang="en-US" altLang="zh-CN" sz="1600" dirty="0"/>
          </a:p>
          <a:p>
            <a:pPr marL="342900" indent="-342900">
              <a:buFont typeface="+mj-ea"/>
              <a:buAutoNum type="circleNumDbPlain"/>
            </a:pPr>
            <a:endParaRPr lang="en-US" altLang="zh-CN" sz="1600" dirty="0"/>
          </a:p>
          <a:p>
            <a:pPr marL="342900" indent="-342900">
              <a:buFont typeface="+mj-ea"/>
              <a:buAutoNum type="circleNumDbPlain"/>
            </a:pPr>
            <a:endParaRPr lang="en-US" altLang="zh-CN" sz="1600" dirty="0"/>
          </a:p>
          <a:p>
            <a:pPr marL="342900" indent="-342900">
              <a:buFont typeface="+mj-ea"/>
              <a:buAutoNum type="circleNumDbPlain"/>
            </a:pPr>
            <a:r>
              <a:rPr lang="zh-CN" altLang="en-US" sz="1600" dirty="0"/>
              <a:t>填写审批意见，选择通过或者驳回</a:t>
            </a:r>
            <a:endParaRPr lang="en-US" altLang="zh-CN" sz="16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2658" y="161935"/>
            <a:ext cx="2609342" cy="50862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56173"/>
            <a:ext cx="12192000" cy="30182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0480" y="5911333"/>
            <a:ext cx="563056" cy="644840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1997834" y="2471024"/>
            <a:ext cx="1194217" cy="115700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2693743" y="1953483"/>
            <a:ext cx="1462198" cy="2181459"/>
            <a:chOff x="637565" y="1370532"/>
            <a:chExt cx="1656184" cy="2402436"/>
          </a:xfrm>
          <a:solidFill>
            <a:srgbClr val="204C82"/>
          </a:solidFill>
        </p:grpSpPr>
        <p:sp>
          <p:nvSpPr>
            <p:cNvPr id="37" name="矩形 36"/>
            <p:cNvSpPr/>
            <p:nvPr/>
          </p:nvSpPr>
          <p:spPr>
            <a:xfrm>
              <a:off x="637565" y="1370532"/>
              <a:ext cx="1656184" cy="2402436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TextBox 22"/>
            <p:cNvSpPr txBox="1"/>
            <p:nvPr/>
          </p:nvSpPr>
          <p:spPr>
            <a:xfrm>
              <a:off x="722073" y="2201514"/>
              <a:ext cx="1487169" cy="794002"/>
            </a:xfrm>
            <a:prstGeom prst="rect">
              <a:avLst/>
            </a:prstGeom>
            <a:grpFill/>
          </p:spPr>
          <p:txBody>
            <a:bodyPr wrap="square">
              <a:no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06</a:t>
              </a:r>
              <a:endPara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61" name="图片 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9014" y="4854189"/>
            <a:ext cx="1451466" cy="12292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155941" y="2329962"/>
            <a:ext cx="5853073" cy="1512276"/>
          </a:xfrm>
          <a:prstGeom prst="rect">
            <a:avLst/>
          </a:prstGeom>
          <a:solidFill>
            <a:srgbClr val="187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</a:rPr>
              <a:t>第五步：收货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2658" y="-8764"/>
            <a:ext cx="2609342" cy="50862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56173"/>
            <a:ext cx="12192000" cy="301827"/>
          </a:xfrm>
          <a:prstGeom prst="rect">
            <a:avLst/>
          </a:prstGeom>
        </p:spPr>
      </p:pic>
      <p:sp>
        <p:nvSpPr>
          <p:cNvPr id="10" name="Rectangle 162"/>
          <p:cNvSpPr/>
          <p:nvPr/>
        </p:nvSpPr>
        <p:spPr>
          <a:xfrm>
            <a:off x="4615961" y="534499"/>
            <a:ext cx="190793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129000" y="49528"/>
            <a:ext cx="488185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  <a:defRPr/>
            </a:pPr>
            <a:r>
              <a:rPr lang="zh-CN" altLang="en-US" sz="27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采购人 收货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06268" y="610206"/>
            <a:ext cx="11416144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采购人收到设备后，在系统必须完成收货确认操作，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只有确认收货</a:t>
            </a: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，系统才能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申请资产临时号</a:t>
            </a:r>
            <a:endParaRPr lang="en-US" altLang="zh-CN" sz="16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4883" y="1265922"/>
            <a:ext cx="9827117" cy="300462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13092" y="1736960"/>
            <a:ext cx="230863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zh-CN" altLang="en-US" sz="1600" dirty="0"/>
              <a:t>打开菜单“我的收货”，在“待处理”页面中就是所有待确认收货的设备</a:t>
            </a:r>
            <a:endParaRPr lang="en-US" altLang="zh-CN" sz="1600" dirty="0"/>
          </a:p>
          <a:p>
            <a:pPr marL="342900" indent="-342900">
              <a:buFont typeface="+mj-ea"/>
              <a:buAutoNum type="circleNumDbPlain"/>
            </a:pPr>
            <a:endParaRPr lang="en-US" altLang="zh-CN" sz="1600" dirty="0"/>
          </a:p>
          <a:p>
            <a:pPr marL="342900" indent="-342900">
              <a:buFont typeface="+mj-ea"/>
              <a:buAutoNum type="circleNumDbPlain"/>
            </a:pPr>
            <a:r>
              <a:rPr lang="zh-CN" altLang="en-US" sz="1600" dirty="0"/>
              <a:t>点击“确认收货”按钮</a:t>
            </a:r>
            <a:endParaRPr lang="en-US" altLang="zh-CN" sz="1600" dirty="0"/>
          </a:p>
          <a:p>
            <a:pPr marL="342900" indent="-342900">
              <a:buFont typeface="+mj-ea"/>
              <a:buAutoNum type="circleNumDbPlain"/>
            </a:pPr>
            <a:endParaRPr lang="en-US" altLang="zh-CN" sz="1600" dirty="0"/>
          </a:p>
          <a:p>
            <a:pPr marL="342900" indent="-342900">
              <a:buFont typeface="+mj-ea"/>
              <a:buAutoNum type="circleNumDbPlain"/>
            </a:pPr>
            <a:r>
              <a:rPr lang="zh-CN" altLang="en-US" sz="1600" dirty="0"/>
              <a:t>填写收货意见。点击“确认”按钮即可</a:t>
            </a:r>
            <a:endParaRPr lang="en-US" altLang="zh-CN" sz="1600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0530" y="4337170"/>
            <a:ext cx="4047619" cy="2152381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2658" y="161935"/>
            <a:ext cx="2609342" cy="50862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56173"/>
            <a:ext cx="12192000" cy="301827"/>
          </a:xfrm>
          <a:prstGeom prst="rect">
            <a:avLst/>
          </a:prstGeom>
        </p:spPr>
      </p:pic>
      <p:sp>
        <p:nvSpPr>
          <p:cNvPr id="10" name="Rectangle 162"/>
          <p:cNvSpPr/>
          <p:nvPr/>
        </p:nvSpPr>
        <p:spPr>
          <a:xfrm>
            <a:off x="3585023" y="544478"/>
            <a:ext cx="4491045" cy="9174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127032" y="36647"/>
            <a:ext cx="488185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  <a:defRPr/>
            </a:pPr>
            <a:r>
              <a:rPr lang="zh-CN" altLang="en-US" sz="27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如何查看资产临时号？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96054" y="760201"/>
            <a:ext cx="11416144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采购人在系统中确认收货后，系统自动和资产系统对接，产生资产临时号。</a:t>
            </a:r>
            <a:endParaRPr lang="en-US" altLang="zh-CN" sz="1600" dirty="0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95054"/>
            <a:ext cx="11482698" cy="16890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154" y="4163846"/>
            <a:ext cx="11654600" cy="2392327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289710" y="1252775"/>
            <a:ext cx="884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在菜单“我的采购申请”中，打开详细页面，点击“采购项”也中的“查看”按钮</a:t>
            </a:r>
            <a:endParaRPr lang="en-US" altLang="zh-CN" sz="1800" dirty="0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89710" y="3736529"/>
            <a:ext cx="4916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ea"/>
              <a:buAutoNum type="circleNumDbPlain" startAt="2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在弹出的页面中，找到资产临时号，如下图</a:t>
            </a:r>
            <a:endParaRPr lang="en-US" altLang="zh-CN" sz="1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2658" y="-8764"/>
            <a:ext cx="2609342" cy="50862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56173"/>
            <a:ext cx="12192000" cy="301827"/>
          </a:xfrm>
          <a:prstGeom prst="rect">
            <a:avLst/>
          </a:prstGeom>
        </p:spPr>
      </p:pic>
      <p:sp>
        <p:nvSpPr>
          <p:cNvPr id="10" name="Rectangle 162"/>
          <p:cNvSpPr/>
          <p:nvPr/>
        </p:nvSpPr>
        <p:spPr>
          <a:xfrm>
            <a:off x="4031496" y="510616"/>
            <a:ext cx="317058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129000" y="49528"/>
            <a:ext cx="4881853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  <a:defRPr/>
            </a:pPr>
            <a:r>
              <a:rPr lang="zh-CN" altLang="en-US" sz="27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采购人 提交验收报告</a:t>
            </a: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7630" y="1175385"/>
            <a:ext cx="12094210" cy="379857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61" y="99802"/>
            <a:ext cx="5941250" cy="115809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56173"/>
            <a:ext cx="12192000" cy="30182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0480" y="5911333"/>
            <a:ext cx="563056" cy="644840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5966" y="4906942"/>
            <a:ext cx="1451466" cy="122920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3AAF79A6-70EC-4B52-BB30-C079949D8F18}"/>
              </a:ext>
            </a:extLst>
          </p:cNvPr>
          <p:cNvSpPr/>
          <p:nvPr/>
        </p:nvSpPr>
        <p:spPr>
          <a:xfrm rot="2700000">
            <a:off x="7781322" y="5788810"/>
            <a:ext cx="569559" cy="5695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F6C65D9-0884-4A8B-8A2C-6863DADEE92E}"/>
              </a:ext>
            </a:extLst>
          </p:cNvPr>
          <p:cNvSpPr/>
          <p:nvPr/>
        </p:nvSpPr>
        <p:spPr>
          <a:xfrm rot="2700000">
            <a:off x="7635357" y="4701932"/>
            <a:ext cx="1142316" cy="11423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6FB0149-5C11-47A5-98D1-801AFB428042}"/>
              </a:ext>
            </a:extLst>
          </p:cNvPr>
          <p:cNvSpPr/>
          <p:nvPr/>
        </p:nvSpPr>
        <p:spPr>
          <a:xfrm rot="2700000">
            <a:off x="7322989" y="5868654"/>
            <a:ext cx="569559" cy="56955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4" name="任意多边形 26">
            <a:extLst>
              <a:ext uri="{FF2B5EF4-FFF2-40B4-BE49-F238E27FC236}">
                <a16:creationId xmlns:a16="http://schemas.microsoft.com/office/drawing/2014/main" id="{AEB21CA7-2B30-4367-AB65-19FE3324D619}"/>
              </a:ext>
            </a:extLst>
          </p:cNvPr>
          <p:cNvSpPr/>
          <p:nvPr/>
        </p:nvSpPr>
        <p:spPr>
          <a:xfrm rot="2719833">
            <a:off x="7011025" y="664020"/>
            <a:ext cx="6972117" cy="2125598"/>
          </a:xfrm>
          <a:custGeom>
            <a:avLst/>
            <a:gdLst>
              <a:gd name="connsiteX0" fmla="*/ 0 w 6972117"/>
              <a:gd name="connsiteY0" fmla="*/ 2125598 h 2125598"/>
              <a:gd name="connsiteX1" fmla="*/ 2101213 w 6972117"/>
              <a:gd name="connsiteY1" fmla="*/ 0 h 2125598"/>
              <a:gd name="connsiteX2" fmla="*/ 4040101 w 6972117"/>
              <a:gd name="connsiteY2" fmla="*/ 0 h 2125598"/>
              <a:gd name="connsiteX3" fmla="*/ 4821852 w 6972117"/>
              <a:gd name="connsiteY3" fmla="*/ 0 h 2125598"/>
              <a:gd name="connsiteX4" fmla="*/ 6972117 w 6972117"/>
              <a:gd name="connsiteY4" fmla="*/ 2125598 h 2125598"/>
              <a:gd name="connsiteX5" fmla="*/ 6603380 w 6972117"/>
              <a:gd name="connsiteY5" fmla="*/ 2125598 h 2125598"/>
              <a:gd name="connsiteX6" fmla="*/ 1265595 w 6972117"/>
              <a:gd name="connsiteY6" fmla="*/ 2125598 h 212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72117" h="2125598">
                <a:moveTo>
                  <a:pt x="0" y="2125598"/>
                </a:moveTo>
                <a:lnTo>
                  <a:pt x="2101213" y="0"/>
                </a:lnTo>
                <a:lnTo>
                  <a:pt x="4040101" y="0"/>
                </a:lnTo>
                <a:lnTo>
                  <a:pt x="4821852" y="0"/>
                </a:lnTo>
                <a:lnTo>
                  <a:pt x="6972117" y="2125598"/>
                </a:lnTo>
                <a:lnTo>
                  <a:pt x="6603380" y="2125598"/>
                </a:lnTo>
                <a:lnTo>
                  <a:pt x="1265595" y="21255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02D6603-BE95-4CE0-8CD5-16005001F426}"/>
              </a:ext>
            </a:extLst>
          </p:cNvPr>
          <p:cNvSpPr/>
          <p:nvPr/>
        </p:nvSpPr>
        <p:spPr>
          <a:xfrm rot="2700000">
            <a:off x="10654636" y="3880004"/>
            <a:ext cx="1142316" cy="11423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6" name="任意多边形 27">
            <a:extLst>
              <a:ext uri="{FF2B5EF4-FFF2-40B4-BE49-F238E27FC236}">
                <a16:creationId xmlns:a16="http://schemas.microsoft.com/office/drawing/2014/main" id="{7BD5B9D9-E753-4453-9E39-548FF9626DCF}"/>
              </a:ext>
            </a:extLst>
          </p:cNvPr>
          <p:cNvSpPr/>
          <p:nvPr/>
        </p:nvSpPr>
        <p:spPr>
          <a:xfrm rot="2700000">
            <a:off x="11705108" y="5238646"/>
            <a:ext cx="666349" cy="666349"/>
          </a:xfrm>
          <a:custGeom>
            <a:avLst/>
            <a:gdLst>
              <a:gd name="connsiteX0" fmla="*/ 0 w 666349"/>
              <a:gd name="connsiteY0" fmla="*/ 0 h 666349"/>
              <a:gd name="connsiteX1" fmla="*/ 217391 w 666349"/>
              <a:gd name="connsiteY1" fmla="*/ 0 h 666349"/>
              <a:gd name="connsiteX2" fmla="*/ 666349 w 666349"/>
              <a:gd name="connsiteY2" fmla="*/ 448958 h 666349"/>
              <a:gd name="connsiteX3" fmla="*/ 666349 w 666349"/>
              <a:gd name="connsiteY3" fmla="*/ 666349 h 666349"/>
              <a:gd name="connsiteX4" fmla="*/ 0 w 666349"/>
              <a:gd name="connsiteY4" fmla="*/ 666349 h 666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349" h="666349">
                <a:moveTo>
                  <a:pt x="0" y="0"/>
                </a:moveTo>
                <a:lnTo>
                  <a:pt x="217391" y="0"/>
                </a:lnTo>
                <a:lnTo>
                  <a:pt x="666349" y="448958"/>
                </a:lnTo>
                <a:lnTo>
                  <a:pt x="666349" y="666349"/>
                </a:lnTo>
                <a:lnTo>
                  <a:pt x="0" y="66634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2CF6E8F5-3199-4B38-863A-03766DA00918}"/>
              </a:ext>
            </a:extLst>
          </p:cNvPr>
          <p:cNvSpPr/>
          <p:nvPr/>
        </p:nvSpPr>
        <p:spPr>
          <a:xfrm rot="2700000">
            <a:off x="7402329" y="1076962"/>
            <a:ext cx="3049159" cy="304915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6F572DF-4D13-4FE0-9B1B-08F0D41C23BF}"/>
              </a:ext>
            </a:extLst>
          </p:cNvPr>
          <p:cNvSpPr/>
          <p:nvPr/>
        </p:nvSpPr>
        <p:spPr>
          <a:xfrm rot="2700000">
            <a:off x="7285563" y="3752028"/>
            <a:ext cx="464409" cy="4644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D8796B6A-8B08-479C-88A2-FA857D009042}"/>
              </a:ext>
            </a:extLst>
          </p:cNvPr>
          <p:cNvSpPr/>
          <p:nvPr/>
        </p:nvSpPr>
        <p:spPr>
          <a:xfrm rot="2700000">
            <a:off x="6077489" y="1119599"/>
            <a:ext cx="1149913" cy="11499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74C91C9F-4EBA-4C69-8E21-8CD4F674CFDA}"/>
              </a:ext>
            </a:extLst>
          </p:cNvPr>
          <p:cNvSpPr/>
          <p:nvPr/>
        </p:nvSpPr>
        <p:spPr>
          <a:xfrm rot="2700000">
            <a:off x="7351406" y="938576"/>
            <a:ext cx="479939" cy="4799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F0A8BB9E-6BF2-4275-A3EC-78BE9D5B50B2}"/>
              </a:ext>
            </a:extLst>
          </p:cNvPr>
          <p:cNvSpPr/>
          <p:nvPr/>
        </p:nvSpPr>
        <p:spPr>
          <a:xfrm>
            <a:off x="7911691" y="1586324"/>
            <a:ext cx="2030434" cy="20304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29DBCD85-273D-4C35-9294-4F85B9BB395A}"/>
              </a:ext>
            </a:extLst>
          </p:cNvPr>
          <p:cNvSpPr txBox="1"/>
          <p:nvPr/>
        </p:nvSpPr>
        <p:spPr>
          <a:xfrm>
            <a:off x="8093187" y="2001377"/>
            <a:ext cx="16674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2022</a:t>
            </a:r>
            <a:endParaRPr lang="zh-CN" altLang="en-US" sz="7200" dirty="0">
              <a:solidFill>
                <a:schemeClr val="tx1">
                  <a:lumMod val="75000"/>
                  <a:lumOff val="25000"/>
                </a:schemeClr>
              </a:solidFill>
              <a:latin typeface="Agency FB" panose="020B0503020202020204" pitchFamily="34" charset="0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0A112A68-B780-405C-ABA0-95A3078CC662}"/>
              </a:ext>
            </a:extLst>
          </p:cNvPr>
          <p:cNvGrpSpPr/>
          <p:nvPr/>
        </p:nvGrpSpPr>
        <p:grpSpPr>
          <a:xfrm>
            <a:off x="0" y="2601542"/>
            <a:ext cx="7508946" cy="1887719"/>
            <a:chOff x="0" y="2567178"/>
            <a:chExt cx="7508946" cy="1887719"/>
          </a:xfrm>
        </p:grpSpPr>
        <p:sp>
          <p:nvSpPr>
            <p:cNvPr id="24" name="任意多边形 30">
              <a:extLst>
                <a:ext uri="{FF2B5EF4-FFF2-40B4-BE49-F238E27FC236}">
                  <a16:creationId xmlns:a16="http://schemas.microsoft.com/office/drawing/2014/main" id="{98F48A67-E53C-4C3C-8356-36D2045CED8B}"/>
                </a:ext>
              </a:extLst>
            </p:cNvPr>
            <p:cNvSpPr/>
            <p:nvPr/>
          </p:nvSpPr>
          <p:spPr>
            <a:xfrm>
              <a:off x="0" y="2567178"/>
              <a:ext cx="7508946" cy="1887719"/>
            </a:xfrm>
            <a:custGeom>
              <a:avLst/>
              <a:gdLst>
                <a:gd name="connsiteX0" fmla="*/ 0 w 7508946"/>
                <a:gd name="connsiteY0" fmla="*/ 0 h 1887719"/>
                <a:gd name="connsiteX1" fmla="*/ 1267631 w 7508946"/>
                <a:gd name="connsiteY1" fmla="*/ 0 h 1887719"/>
                <a:gd name="connsiteX2" fmla="*/ 3310907 w 7508946"/>
                <a:gd name="connsiteY2" fmla="*/ 0 h 1887719"/>
                <a:gd name="connsiteX3" fmla="*/ 5621228 w 7508946"/>
                <a:gd name="connsiteY3" fmla="*/ 0 h 1887719"/>
                <a:gd name="connsiteX4" fmla="*/ 7508946 w 7508946"/>
                <a:gd name="connsiteY4" fmla="*/ 1887719 h 1887719"/>
                <a:gd name="connsiteX5" fmla="*/ 5198626 w 7508946"/>
                <a:gd name="connsiteY5" fmla="*/ 1887719 h 1887719"/>
                <a:gd name="connsiteX6" fmla="*/ 1267631 w 7508946"/>
                <a:gd name="connsiteY6" fmla="*/ 1887719 h 1887719"/>
                <a:gd name="connsiteX7" fmla="*/ 0 w 7508946"/>
                <a:gd name="connsiteY7" fmla="*/ 1887719 h 1887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08946" h="1887719">
                  <a:moveTo>
                    <a:pt x="0" y="0"/>
                  </a:moveTo>
                  <a:lnTo>
                    <a:pt x="1267631" y="0"/>
                  </a:lnTo>
                  <a:lnTo>
                    <a:pt x="3310907" y="0"/>
                  </a:lnTo>
                  <a:lnTo>
                    <a:pt x="5621228" y="0"/>
                  </a:lnTo>
                  <a:lnTo>
                    <a:pt x="7508946" y="1887719"/>
                  </a:lnTo>
                  <a:lnTo>
                    <a:pt x="5198626" y="1887719"/>
                  </a:lnTo>
                  <a:lnTo>
                    <a:pt x="1267631" y="1887719"/>
                  </a:lnTo>
                  <a:lnTo>
                    <a:pt x="0" y="1887719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sp>
          <p:nvSpPr>
            <p:cNvPr id="25" name="文本框 28">
              <a:extLst>
                <a:ext uri="{FF2B5EF4-FFF2-40B4-BE49-F238E27FC236}">
                  <a16:creationId xmlns:a16="http://schemas.microsoft.com/office/drawing/2014/main" id="{05590237-AEAD-4678-89BA-CE1E3E90D1D9}"/>
                </a:ext>
              </a:extLst>
            </p:cNvPr>
            <p:cNvSpPr txBox="1"/>
            <p:nvPr/>
          </p:nvSpPr>
          <p:spPr>
            <a:xfrm>
              <a:off x="904977" y="3104436"/>
              <a:ext cx="542071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6000" b="1" dirty="0">
                  <a:solidFill>
                    <a:schemeClr val="bg1"/>
                  </a:solidFill>
                </a:rPr>
                <a:t>感谢您的聆听！</a:t>
              </a: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E0EC01AA-D441-4972-97DC-6D7C5AAEA4E9}"/>
              </a:ext>
            </a:extLst>
          </p:cNvPr>
          <p:cNvSpPr txBox="1"/>
          <p:nvPr/>
        </p:nvSpPr>
        <p:spPr>
          <a:xfrm>
            <a:off x="1462020" y="1271578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设备与实验室管理处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2658" y="161935"/>
            <a:ext cx="2609342" cy="50862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56173"/>
            <a:ext cx="12192000" cy="301827"/>
          </a:xfrm>
          <a:prstGeom prst="rect">
            <a:avLst/>
          </a:prstGeom>
        </p:spPr>
      </p:pic>
      <p:sp>
        <p:nvSpPr>
          <p:cNvPr id="10" name="Rectangle 162"/>
          <p:cNvSpPr/>
          <p:nvPr/>
        </p:nvSpPr>
        <p:spPr>
          <a:xfrm rot="10800000">
            <a:off x="4454205" y="449140"/>
            <a:ext cx="2520000" cy="36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921564" y="-53043"/>
            <a:ext cx="330708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  <a:defRPr/>
            </a:pPr>
            <a:r>
              <a:rPr lang="zh-CN" altLang="en-US" sz="27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采购方式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2293164" y="613004"/>
            <a:ext cx="15359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采购预算</a:t>
            </a:r>
            <a:r>
              <a:rPr lang="en-US" altLang="zh-CN" sz="1400" dirty="0"/>
              <a:t>&gt;=200</a:t>
            </a:r>
            <a:r>
              <a:rPr lang="zh-CN" altLang="en-US" sz="1400" dirty="0"/>
              <a:t>万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54346" y="30170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采购预算</a:t>
            </a:r>
          </a:p>
        </p:txBody>
      </p:sp>
      <p:cxnSp>
        <p:nvCxnSpPr>
          <p:cNvPr id="32" name="直接连接符 31"/>
          <p:cNvCxnSpPr/>
          <p:nvPr/>
        </p:nvCxnSpPr>
        <p:spPr>
          <a:xfrm flipH="1">
            <a:off x="2050415" y="849630"/>
            <a:ext cx="56515" cy="5235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 flipV="1">
            <a:off x="2105903" y="867261"/>
            <a:ext cx="190269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4008755" y="670560"/>
            <a:ext cx="33121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</a:rPr>
              <a:t>委托招标</a:t>
            </a:r>
            <a:r>
              <a:rPr lang="en-US" altLang="zh-CN" dirty="0">
                <a:solidFill>
                  <a:srgbClr val="C00000"/>
                </a:solidFill>
                <a:sym typeface="+mn-ea"/>
              </a:rPr>
              <a:t>/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进口招标</a:t>
            </a:r>
            <a:r>
              <a:rPr lang="en-US" altLang="zh-CN" dirty="0">
                <a:solidFill>
                  <a:srgbClr val="FF0000"/>
                </a:solidFill>
                <a:sym typeface="+mn-ea"/>
              </a:rPr>
              <a:t>(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进口设备</a:t>
            </a:r>
            <a:r>
              <a:rPr lang="en-US" altLang="zh-CN" dirty="0">
                <a:solidFill>
                  <a:srgbClr val="FF0000"/>
                </a:solidFill>
                <a:sym typeface="+mn-ea"/>
              </a:rPr>
              <a:t>)</a:t>
            </a:r>
            <a:endParaRPr lang="zh-CN" altLang="en-US" dirty="0">
              <a:solidFill>
                <a:srgbClr val="C00000"/>
              </a:solidFill>
            </a:endParaRPr>
          </a:p>
        </p:txBody>
      </p:sp>
      <p:cxnSp>
        <p:nvCxnSpPr>
          <p:cNvPr id="41" name="直接箭头连接符 40"/>
          <p:cNvCxnSpPr/>
          <p:nvPr/>
        </p:nvCxnSpPr>
        <p:spPr>
          <a:xfrm>
            <a:off x="2105903" y="1370349"/>
            <a:ext cx="19026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2082164" y="1061483"/>
            <a:ext cx="19880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50</a:t>
            </a:r>
            <a:r>
              <a:rPr lang="zh-CN" altLang="en-US" sz="1400" dirty="0"/>
              <a:t>万</a:t>
            </a:r>
            <a:r>
              <a:rPr lang="en-US" altLang="zh-CN" sz="1400" dirty="0"/>
              <a:t>&lt;=</a:t>
            </a:r>
            <a:r>
              <a:rPr lang="zh-CN" altLang="en-US" sz="1400" dirty="0"/>
              <a:t>采购预算</a:t>
            </a:r>
            <a:r>
              <a:rPr lang="en-US" altLang="zh-CN" sz="1400" dirty="0"/>
              <a:t>&lt;200</a:t>
            </a:r>
            <a:r>
              <a:rPr lang="zh-CN" altLang="en-US" sz="1400" dirty="0"/>
              <a:t>万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4070350" y="1136650"/>
            <a:ext cx="43434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校内招标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zh-CN" altLang="en-US" dirty="0">
                <a:solidFill>
                  <a:srgbClr val="C00000"/>
                </a:solidFill>
              </a:rPr>
              <a:t>委托招标</a:t>
            </a:r>
            <a:r>
              <a:rPr lang="en-US" altLang="zh-CN" dirty="0">
                <a:solidFill>
                  <a:srgbClr val="C00000"/>
                </a:solidFill>
              </a:rPr>
              <a:t>/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进口招标</a:t>
            </a:r>
            <a:r>
              <a:rPr lang="en-US" altLang="zh-CN" dirty="0">
                <a:solidFill>
                  <a:srgbClr val="FF0000"/>
                </a:solidFill>
                <a:sym typeface="+mn-ea"/>
              </a:rPr>
              <a:t>(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进口设备</a:t>
            </a:r>
            <a:r>
              <a:rPr lang="en-US" altLang="zh-CN" dirty="0">
                <a:solidFill>
                  <a:srgbClr val="FF0000"/>
                </a:solidFill>
                <a:sym typeface="+mn-ea"/>
              </a:rPr>
              <a:t>)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2070308" y="2925842"/>
            <a:ext cx="18053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5</a:t>
            </a:r>
            <a:r>
              <a:rPr lang="zh-CN" altLang="en-US" sz="1400" dirty="0"/>
              <a:t>万</a:t>
            </a:r>
            <a:r>
              <a:rPr lang="en-US" altLang="zh-CN" sz="1400" dirty="0"/>
              <a:t>&lt;=</a:t>
            </a:r>
            <a:r>
              <a:rPr lang="zh-CN" altLang="en-US" sz="1400" dirty="0"/>
              <a:t>采购预算</a:t>
            </a:r>
            <a:r>
              <a:rPr lang="en-US" altLang="zh-CN" sz="1400" dirty="0"/>
              <a:t>&lt;50</a:t>
            </a:r>
            <a:r>
              <a:rPr lang="zh-CN" altLang="en-US" sz="1400" dirty="0"/>
              <a:t>万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4273192" y="1856565"/>
            <a:ext cx="18228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家具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汽车类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目录内设备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专用设备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软件类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进口设备或软件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涉密设备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6096296" y="2031927"/>
            <a:ext cx="2037080" cy="27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sz="1200" dirty="0"/>
              <a:t>教学科研、后勤服务家具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8001296" y="2063336"/>
            <a:ext cx="24504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网上竞价 </a:t>
            </a:r>
            <a:r>
              <a:rPr lang="zh-CN" altLang="en-US" dirty="0">
                <a:sym typeface="+mn-ea"/>
              </a:rPr>
              <a:t>或  </a:t>
            </a:r>
            <a:r>
              <a:rPr lang="zh-CN" altLang="en-US" dirty="0">
                <a:solidFill>
                  <a:srgbClr val="002060"/>
                </a:solidFill>
                <a:sym typeface="+mn-ea"/>
              </a:rPr>
              <a:t>国内自采</a:t>
            </a:r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8000915" y="2458357"/>
            <a:ext cx="764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7030A0"/>
                </a:solidFill>
              </a:rPr>
              <a:t>央采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7993779" y="1585684"/>
            <a:ext cx="148482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7030A0"/>
                </a:solidFill>
              </a:rPr>
              <a:t>央采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6191632" y="2731798"/>
            <a:ext cx="12653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/>
              <a:t>行政、后勤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6241201" y="3093702"/>
            <a:ext cx="12653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/>
              <a:t>教学科研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8000914" y="2780539"/>
            <a:ext cx="923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7030A0"/>
                </a:solidFill>
              </a:rPr>
              <a:t>央采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6120462" y="1504819"/>
            <a:ext cx="1697484" cy="27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sz="1200" dirty="0"/>
              <a:t>行政办公家具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8028885" y="3142139"/>
            <a:ext cx="158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网上竞价</a:t>
            </a:r>
          </a:p>
        </p:txBody>
      </p:sp>
      <p:sp>
        <p:nvSpPr>
          <p:cNvPr id="75" name="文本框 74"/>
          <p:cNvSpPr txBox="1"/>
          <p:nvPr/>
        </p:nvSpPr>
        <p:spPr>
          <a:xfrm>
            <a:off x="8028601" y="3517827"/>
            <a:ext cx="4711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网上竞价（竞价失败可以转线下自采）</a:t>
            </a:r>
          </a:p>
        </p:txBody>
      </p:sp>
      <p:sp>
        <p:nvSpPr>
          <p:cNvPr id="76" name="文本框 75"/>
          <p:cNvSpPr txBox="1"/>
          <p:nvPr/>
        </p:nvSpPr>
        <p:spPr>
          <a:xfrm>
            <a:off x="8019387" y="4002097"/>
            <a:ext cx="2729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网上竞价 </a:t>
            </a:r>
            <a:r>
              <a:rPr lang="zh-CN" altLang="en-US" dirty="0"/>
              <a:t>或  </a:t>
            </a:r>
            <a:r>
              <a:rPr lang="zh-CN" altLang="en-US" dirty="0">
                <a:solidFill>
                  <a:srgbClr val="002060"/>
                </a:solidFill>
              </a:rPr>
              <a:t>国内自采</a:t>
            </a:r>
          </a:p>
        </p:txBody>
      </p:sp>
      <p:sp>
        <p:nvSpPr>
          <p:cNvPr id="77" name="文本框 76"/>
          <p:cNvSpPr txBox="1"/>
          <p:nvPr/>
        </p:nvSpPr>
        <p:spPr>
          <a:xfrm>
            <a:off x="8135916" y="4624632"/>
            <a:ext cx="121539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</a:rPr>
              <a:t>进口自采</a:t>
            </a:r>
          </a:p>
        </p:txBody>
      </p:sp>
      <p:sp>
        <p:nvSpPr>
          <p:cNvPr id="78" name="文本框 77"/>
          <p:cNvSpPr txBox="1"/>
          <p:nvPr/>
        </p:nvSpPr>
        <p:spPr>
          <a:xfrm>
            <a:off x="8076068" y="5109610"/>
            <a:ext cx="2729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2060"/>
                </a:solidFill>
              </a:rPr>
              <a:t>国内自采</a:t>
            </a:r>
          </a:p>
        </p:txBody>
      </p:sp>
      <p:cxnSp>
        <p:nvCxnSpPr>
          <p:cNvPr id="80" name="连接符: 肘形 79"/>
          <p:cNvCxnSpPr/>
          <p:nvPr/>
        </p:nvCxnSpPr>
        <p:spPr>
          <a:xfrm flipV="1">
            <a:off x="1625600" y="2050231"/>
            <a:ext cx="2697935" cy="1151090"/>
          </a:xfrm>
          <a:prstGeom prst="bentConnector3">
            <a:avLst>
              <a:gd name="adj1" fmla="val 7978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连接符: 肘形 82"/>
          <p:cNvCxnSpPr/>
          <p:nvPr/>
        </p:nvCxnSpPr>
        <p:spPr>
          <a:xfrm flipV="1">
            <a:off x="1625600" y="2612523"/>
            <a:ext cx="2697935" cy="588797"/>
          </a:xfrm>
          <a:prstGeom prst="bentConnector3">
            <a:avLst>
              <a:gd name="adj1" fmla="val 7978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连接符: 肘形 85"/>
          <p:cNvCxnSpPr/>
          <p:nvPr/>
        </p:nvCxnSpPr>
        <p:spPr>
          <a:xfrm flipV="1">
            <a:off x="1625600" y="3093702"/>
            <a:ext cx="2746689" cy="116342"/>
          </a:xfrm>
          <a:prstGeom prst="bentConnector3">
            <a:avLst>
              <a:gd name="adj1" fmla="val 7824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连接符: 肘形 88"/>
          <p:cNvCxnSpPr/>
          <p:nvPr/>
        </p:nvCxnSpPr>
        <p:spPr>
          <a:xfrm flipV="1">
            <a:off x="4939665" y="1767840"/>
            <a:ext cx="3061335" cy="290830"/>
          </a:xfrm>
          <a:prstGeom prst="bentConnector3">
            <a:avLst>
              <a:gd name="adj1" fmla="val 3109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连接符: 肘形 91"/>
          <p:cNvCxnSpPr/>
          <p:nvPr/>
        </p:nvCxnSpPr>
        <p:spPr>
          <a:xfrm>
            <a:off x="4950887" y="2055720"/>
            <a:ext cx="3043380" cy="251913"/>
          </a:xfrm>
          <a:prstGeom prst="bentConnector3">
            <a:avLst>
              <a:gd name="adj1" fmla="val 3088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连接符: 肘形 107"/>
          <p:cNvCxnSpPr/>
          <p:nvPr/>
        </p:nvCxnSpPr>
        <p:spPr>
          <a:xfrm flipV="1">
            <a:off x="5510334" y="2936426"/>
            <a:ext cx="2509053" cy="169408"/>
          </a:xfrm>
          <a:prstGeom prst="bentConnector3">
            <a:avLst>
              <a:gd name="adj1" fmla="val 2275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连接符: 肘形 115"/>
          <p:cNvCxnSpPr>
            <a:endCxn id="74" idx="1"/>
          </p:cNvCxnSpPr>
          <p:nvPr/>
        </p:nvCxnSpPr>
        <p:spPr>
          <a:xfrm>
            <a:off x="5685207" y="3096315"/>
            <a:ext cx="2343678" cy="230490"/>
          </a:xfrm>
          <a:prstGeom prst="bentConnector3">
            <a:avLst>
              <a:gd name="adj1" fmla="val 1689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连接符: 肘形 127"/>
          <p:cNvCxnSpPr/>
          <p:nvPr/>
        </p:nvCxnSpPr>
        <p:spPr>
          <a:xfrm flipV="1">
            <a:off x="5190836" y="4205236"/>
            <a:ext cx="2828551" cy="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连接符: 肘形 143"/>
          <p:cNvCxnSpPr/>
          <p:nvPr/>
        </p:nvCxnSpPr>
        <p:spPr>
          <a:xfrm>
            <a:off x="1625600" y="3210044"/>
            <a:ext cx="2753337" cy="488983"/>
          </a:xfrm>
          <a:prstGeom prst="bentConnector3">
            <a:avLst>
              <a:gd name="adj1" fmla="val 7817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连接符: 肘形 150"/>
          <p:cNvCxnSpPr/>
          <p:nvPr/>
        </p:nvCxnSpPr>
        <p:spPr>
          <a:xfrm>
            <a:off x="1625600" y="3201319"/>
            <a:ext cx="2746689" cy="1043472"/>
          </a:xfrm>
          <a:prstGeom prst="bentConnector3">
            <a:avLst>
              <a:gd name="adj1" fmla="val 7824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连接符: 肘形 157"/>
          <p:cNvCxnSpPr/>
          <p:nvPr/>
        </p:nvCxnSpPr>
        <p:spPr>
          <a:xfrm>
            <a:off x="1625600" y="3210044"/>
            <a:ext cx="2746689" cy="1579452"/>
          </a:xfrm>
          <a:prstGeom prst="bentConnector3">
            <a:avLst>
              <a:gd name="adj1" fmla="val 7824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文本框 183"/>
          <p:cNvSpPr txBox="1"/>
          <p:nvPr/>
        </p:nvSpPr>
        <p:spPr>
          <a:xfrm>
            <a:off x="2259810" y="5750689"/>
            <a:ext cx="1263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采购预算</a:t>
            </a:r>
            <a:r>
              <a:rPr lang="en-US" altLang="zh-CN" sz="1400" dirty="0"/>
              <a:t>&lt;5</a:t>
            </a:r>
            <a:r>
              <a:rPr lang="zh-CN" altLang="en-US" sz="1400" dirty="0"/>
              <a:t>万</a:t>
            </a:r>
          </a:p>
        </p:txBody>
      </p:sp>
      <p:sp>
        <p:nvSpPr>
          <p:cNvPr id="185" name="文本框 184"/>
          <p:cNvSpPr txBox="1"/>
          <p:nvPr/>
        </p:nvSpPr>
        <p:spPr>
          <a:xfrm>
            <a:off x="7073265" y="6255379"/>
            <a:ext cx="2721997" cy="373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  网上竞价或</a:t>
            </a:r>
            <a:r>
              <a:rPr lang="zh-CN" altLang="en-US" dirty="0">
                <a:solidFill>
                  <a:srgbClr val="002060"/>
                </a:solidFill>
              </a:rPr>
              <a:t>国内自采</a:t>
            </a:r>
          </a:p>
        </p:txBody>
      </p:sp>
      <p:cxnSp>
        <p:nvCxnSpPr>
          <p:cNvPr id="194" name="直接箭头连接符 193"/>
          <p:cNvCxnSpPr/>
          <p:nvPr/>
        </p:nvCxnSpPr>
        <p:spPr>
          <a:xfrm>
            <a:off x="5088283" y="2622799"/>
            <a:ext cx="29406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直接箭头连接符 226"/>
          <p:cNvCxnSpPr/>
          <p:nvPr/>
        </p:nvCxnSpPr>
        <p:spPr>
          <a:xfrm>
            <a:off x="5375564" y="3691444"/>
            <a:ext cx="26533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连接符: 肘形 236"/>
          <p:cNvCxnSpPr/>
          <p:nvPr/>
        </p:nvCxnSpPr>
        <p:spPr>
          <a:xfrm>
            <a:off x="1625600" y="3210044"/>
            <a:ext cx="2697935" cy="2087943"/>
          </a:xfrm>
          <a:prstGeom prst="bentConnector3">
            <a:avLst>
              <a:gd name="adj1" fmla="val 7978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直接箭头连接符 241"/>
          <p:cNvCxnSpPr>
            <a:endCxn id="78" idx="1"/>
          </p:cNvCxnSpPr>
          <p:nvPr/>
        </p:nvCxnSpPr>
        <p:spPr>
          <a:xfrm>
            <a:off x="5375564" y="5289386"/>
            <a:ext cx="2700504" cy="5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连接符: 肘形 115"/>
          <p:cNvCxnSpPr/>
          <p:nvPr/>
        </p:nvCxnSpPr>
        <p:spPr>
          <a:xfrm>
            <a:off x="6010910" y="4788535"/>
            <a:ext cx="2124710" cy="3175"/>
          </a:xfrm>
          <a:prstGeom prst="bentConnector3">
            <a:avLst>
              <a:gd name="adj1" fmla="val 5003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肘形连接符 4"/>
          <p:cNvCxnSpPr/>
          <p:nvPr/>
        </p:nvCxnSpPr>
        <p:spPr>
          <a:xfrm flipV="1">
            <a:off x="2052955" y="5866765"/>
            <a:ext cx="5024120" cy="205105"/>
          </a:xfrm>
          <a:prstGeom prst="bentConnector3">
            <a:avLst>
              <a:gd name="adj1" fmla="val 3746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本框 56"/>
          <p:cNvSpPr txBox="1"/>
          <p:nvPr/>
        </p:nvSpPr>
        <p:spPr>
          <a:xfrm>
            <a:off x="4090670" y="5586730"/>
            <a:ext cx="2762885" cy="27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sz="1200" dirty="0"/>
              <a:t>行政后勤目录内设备、行政办公家具</a:t>
            </a:r>
            <a:endParaRPr lang="zh-CN" altLang="en-US" sz="1050" dirty="0"/>
          </a:p>
        </p:txBody>
      </p:sp>
      <p:cxnSp>
        <p:nvCxnSpPr>
          <p:cNvPr id="18" name="连接符: 肘形 17"/>
          <p:cNvCxnSpPr/>
          <p:nvPr/>
        </p:nvCxnSpPr>
        <p:spPr>
          <a:xfrm>
            <a:off x="3900170" y="6071870"/>
            <a:ext cx="3143885" cy="330200"/>
          </a:xfrm>
          <a:prstGeom prst="bentConnector3">
            <a:avLst>
              <a:gd name="adj1" fmla="val 94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文本框 62"/>
          <p:cNvSpPr txBox="1"/>
          <p:nvPr/>
        </p:nvSpPr>
        <p:spPr>
          <a:xfrm>
            <a:off x="4122344" y="5898523"/>
            <a:ext cx="25773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/>
              <a:t>教学科研单位的 目录内设备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7076799" y="5586472"/>
            <a:ext cx="923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7030A0"/>
                </a:solidFill>
              </a:rPr>
              <a:t>央采</a:t>
            </a: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2347C529-F986-4719-8062-CBC6225665AF}"/>
              </a:ext>
            </a:extLst>
          </p:cNvPr>
          <p:cNvCxnSpPr/>
          <p:nvPr/>
        </p:nvCxnSpPr>
        <p:spPr>
          <a:xfrm>
            <a:off x="3921564" y="6112176"/>
            <a:ext cx="3193272" cy="64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本框 54">
            <a:extLst>
              <a:ext uri="{FF2B5EF4-FFF2-40B4-BE49-F238E27FC236}">
                <a16:creationId xmlns:a16="http://schemas.microsoft.com/office/drawing/2014/main" id="{29E3A678-EABA-4653-8A32-4BED54064A32}"/>
              </a:ext>
            </a:extLst>
          </p:cNvPr>
          <p:cNvSpPr txBox="1"/>
          <p:nvPr/>
        </p:nvSpPr>
        <p:spPr>
          <a:xfrm>
            <a:off x="7173964" y="5904577"/>
            <a:ext cx="17860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网上竞价 </a:t>
            </a:r>
            <a:endParaRPr lang="zh-CN" altLang="en-US" dirty="0"/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817834F0-CBC9-4BA1-A151-BEFD6F164913}"/>
              </a:ext>
            </a:extLst>
          </p:cNvPr>
          <p:cNvSpPr txBox="1"/>
          <p:nvPr/>
        </p:nvSpPr>
        <p:spPr>
          <a:xfrm>
            <a:off x="4141121" y="6182190"/>
            <a:ext cx="12653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/>
              <a:t>其他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730C4CC5-923D-45BF-A992-3A9AFEA45339}"/>
              </a:ext>
            </a:extLst>
          </p:cNvPr>
          <p:cNvSpPr txBox="1"/>
          <p:nvPr/>
        </p:nvSpPr>
        <p:spPr>
          <a:xfrm>
            <a:off x="1083955" y="796775"/>
            <a:ext cx="9260499" cy="4876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b="0" i="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微机、</a:t>
            </a:r>
            <a:r>
              <a:rPr lang="zh-CN" altLang="en-US" sz="3200" b="0" i="0" dirty="0">
                <a:solidFill>
                  <a:schemeClr val="accent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微机主机</a:t>
            </a:r>
            <a:r>
              <a:rPr lang="zh-CN" altLang="en-US" sz="3200" b="0" i="0" dirty="0">
                <a:solidFill>
                  <a:srgbClr val="60626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、显示器、笔记本电脑、平板电脑、服务器、打印机、扫描仪、 多功能一体机、交换机、路由器、防火墙、投影机、复印机、空调、网络磁盘阵列等， 若不属于这</a:t>
            </a:r>
            <a:r>
              <a:rPr lang="en-US" altLang="zh-CN" sz="3200" b="0" i="0" dirty="0">
                <a:solidFill>
                  <a:srgbClr val="60626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r>
              <a:rPr lang="zh-CN" altLang="en-US" sz="3200" b="0" i="0" dirty="0">
                <a:solidFill>
                  <a:srgbClr val="60626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类，则不属于目录内设备。</a:t>
            </a:r>
            <a:endParaRPr lang="zh-CN" altLang="en-US" sz="32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C590806-B506-4DA5-B6EE-4732A01CE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2658" y="0"/>
            <a:ext cx="2609342" cy="508626"/>
          </a:xfrm>
          <a:prstGeom prst="rect">
            <a:avLst/>
          </a:prstGeom>
        </p:spPr>
      </p:pic>
      <p:sp>
        <p:nvSpPr>
          <p:cNvPr id="7" name="Rectangle 162">
            <a:extLst>
              <a:ext uri="{FF2B5EF4-FFF2-40B4-BE49-F238E27FC236}">
                <a16:creationId xmlns:a16="http://schemas.microsoft.com/office/drawing/2014/main" id="{88D08C06-AE20-4682-9C67-D5AE61B20C46}"/>
              </a:ext>
            </a:extLst>
          </p:cNvPr>
          <p:cNvSpPr/>
          <p:nvPr/>
        </p:nvSpPr>
        <p:spPr>
          <a:xfrm rot="10800000">
            <a:off x="4375077" y="581024"/>
            <a:ext cx="2520000" cy="36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03D1F85-929B-4A72-8E76-49B9E4233B54}"/>
              </a:ext>
            </a:extLst>
          </p:cNvPr>
          <p:cNvSpPr txBox="1"/>
          <p:nvPr/>
        </p:nvSpPr>
        <p:spPr>
          <a:xfrm>
            <a:off x="3921564" y="78841"/>
            <a:ext cx="330708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  <a:defRPr/>
            </a:pPr>
            <a:r>
              <a:rPr lang="zh-CN" altLang="en-US" sz="27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常见的目录内设备</a:t>
            </a:r>
          </a:p>
        </p:txBody>
      </p:sp>
    </p:spTree>
    <p:extLst>
      <p:ext uri="{BB962C8B-B14F-4D97-AF65-F5344CB8AC3E}">
        <p14:creationId xmlns:p14="http://schemas.microsoft.com/office/powerpoint/2010/main" val="310711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2658" y="15212"/>
            <a:ext cx="2609342" cy="50862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56173"/>
            <a:ext cx="12192000" cy="301827"/>
          </a:xfrm>
          <a:prstGeom prst="rect">
            <a:avLst/>
          </a:prstGeom>
        </p:spPr>
      </p:pic>
      <p:sp>
        <p:nvSpPr>
          <p:cNvPr id="10" name="Rectangle 162"/>
          <p:cNvSpPr/>
          <p:nvPr/>
        </p:nvSpPr>
        <p:spPr>
          <a:xfrm flipV="1">
            <a:off x="4544601" y="386488"/>
            <a:ext cx="2635334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759875" y="-75624"/>
            <a:ext cx="63883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2700" b="1" dirty="0">
                <a:latin typeface="微软雅黑" panose="020B0503020204020204" charset="-122"/>
                <a:ea typeface="微软雅黑" panose="020B0503020204020204" charset="-122"/>
              </a:rPr>
              <a:t>采购审批系统地址</a:t>
            </a:r>
            <a:endParaRPr lang="en-US" altLang="zh-CN" sz="27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12" name="对象 11"/>
          <p:cNvGraphicFramePr/>
          <p:nvPr/>
        </p:nvGraphicFramePr>
        <p:xfrm>
          <a:off x="373062" y="777875"/>
          <a:ext cx="11445875" cy="608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" r:id="rId5" imgW="11791950" imgH="6372225" progId="Paint.Picture">
                  <p:embed/>
                </p:oleObj>
              </mc:Choice>
              <mc:Fallback>
                <p:oleObj r:id="rId5" imgW="11791950" imgH="6372225" progId="Paint.Picture">
                  <p:embed/>
                  <p:pic>
                    <p:nvPicPr>
                      <p:cNvPr id="0" name="图片 1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3062" y="777875"/>
                        <a:ext cx="11445875" cy="608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278793" y="394489"/>
            <a:ext cx="97230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hlinkClick r:id="rId7"/>
              </a:rPr>
              <a:t>http://</a:t>
            </a:r>
            <a:r>
              <a:rPr lang="en-US" altLang="zh-CN" b="1" dirty="0" err="1">
                <a:solidFill>
                  <a:srgbClr val="FF0000"/>
                </a:solidFill>
                <a:hlinkClick r:id="rId7"/>
              </a:rPr>
              <a:t>sbcg.bjmu.edu.cn</a:t>
            </a:r>
            <a:r>
              <a:rPr lang="en-US" altLang="zh-CN" b="1" dirty="0">
                <a:solidFill>
                  <a:srgbClr val="FF0000"/>
                </a:solidFill>
              </a:rPr>
              <a:t>                                            </a:t>
            </a:r>
            <a:r>
              <a:rPr lang="en-US" altLang="zh-CN" b="1" dirty="0">
                <a:solidFill>
                  <a:srgbClr val="FF0000"/>
                </a:solidFill>
                <a:hlinkClick r:id="rId8"/>
              </a:rPr>
              <a:t>https</a:t>
            </a:r>
            <a:r>
              <a:rPr lang="en-US" altLang="zh-CN" b="1" dirty="0">
                <a:solidFill>
                  <a:srgbClr val="0563C1"/>
                </a:solidFill>
                <a:hlinkClick r:id="rId8"/>
              </a:rPr>
              <a:t>://</a:t>
            </a:r>
            <a:r>
              <a:rPr lang="en-US" altLang="zh-CN" b="1" dirty="0" err="1">
                <a:solidFill>
                  <a:srgbClr val="0563C1"/>
                </a:solidFill>
                <a:hlinkClick r:id="rId8"/>
              </a:rPr>
              <a:t>sbcg.bjmu.edu.cn</a:t>
            </a:r>
            <a:r>
              <a:rPr lang="en-US" altLang="zh-CN" b="1" dirty="0">
                <a:solidFill>
                  <a:srgbClr val="FF0000"/>
                </a:solidFill>
              </a:rPr>
              <a:t>(</a:t>
            </a:r>
            <a:r>
              <a:rPr lang="zh-CN" altLang="en-US" b="1" dirty="0">
                <a:solidFill>
                  <a:srgbClr val="FF0000"/>
                </a:solidFill>
              </a:rPr>
              <a:t>后续变更</a:t>
            </a:r>
            <a:r>
              <a:rPr lang="en-US" altLang="zh-CN" b="1" dirty="0">
                <a:solidFill>
                  <a:srgbClr val="FF0000"/>
                </a:solidFill>
              </a:rPr>
              <a:t>)</a:t>
            </a:r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2658" y="-8764"/>
            <a:ext cx="2609342" cy="50862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56173"/>
            <a:ext cx="12192000" cy="301827"/>
          </a:xfrm>
          <a:prstGeom prst="rect">
            <a:avLst/>
          </a:prstGeom>
        </p:spPr>
      </p:pic>
      <p:sp>
        <p:nvSpPr>
          <p:cNvPr id="10" name="Rectangle 162"/>
          <p:cNvSpPr/>
          <p:nvPr/>
        </p:nvSpPr>
        <p:spPr>
          <a:xfrm>
            <a:off x="3683978" y="508123"/>
            <a:ext cx="3569676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129000" y="49528"/>
            <a:ext cx="4881853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  <a:defRPr/>
            </a:pPr>
            <a:r>
              <a:rPr lang="zh-CN" altLang="en-US" sz="27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设置代理审批人（用户授权）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549" y="2541270"/>
            <a:ext cx="9904095" cy="43167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97964" y="637569"/>
            <a:ext cx="60708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主要</a:t>
            </a:r>
            <a:r>
              <a:rPr lang="zh-CN" altLang="en-US" dirty="0">
                <a:solidFill>
                  <a:srgbClr val="FF0000"/>
                </a:solidFill>
              </a:rPr>
              <a:t>解决以下几个问题</a:t>
            </a:r>
            <a:r>
              <a:rPr lang="zh-CN" altLang="en-US" dirty="0"/>
              <a:t>：</a:t>
            </a:r>
            <a:endParaRPr lang="en-US" altLang="zh-CN" dirty="0"/>
          </a:p>
          <a:p>
            <a:pPr marL="800100" lvl="1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dirty="0">
                <a:solidFill>
                  <a:srgbClr val="FF0000"/>
                </a:solidFill>
              </a:rPr>
              <a:t>领导出差：</a:t>
            </a:r>
            <a:r>
              <a:rPr lang="zh-CN" altLang="en-US" dirty="0"/>
              <a:t>无法及时审批，授权代理人审批</a:t>
            </a:r>
            <a:endParaRPr lang="en-US" altLang="zh-CN" dirty="0"/>
          </a:p>
          <a:p>
            <a:pPr marL="800100" lvl="1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dirty="0">
                <a:solidFill>
                  <a:srgbClr val="FF0000"/>
                </a:solidFill>
              </a:rPr>
              <a:t>身兼多职：</a:t>
            </a:r>
            <a:r>
              <a:rPr lang="zh-CN" altLang="en-US" dirty="0"/>
              <a:t>工作量太大，授权代理人部分代理审批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</a:rPr>
              <a:t>提示：项目负责人是不可以授权其他人审批</a:t>
            </a:r>
            <a:endParaRPr lang="en-US" altLang="zh-CN" b="1" dirty="0">
              <a:solidFill>
                <a:srgbClr val="FF0000"/>
              </a:solidFill>
            </a:endParaRPr>
          </a:p>
          <a:p>
            <a:pPr lvl="1"/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6777481" y="564958"/>
            <a:ext cx="6070893" cy="1983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特点：</a:t>
            </a:r>
            <a:endParaRPr lang="en-US" altLang="zh-CN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dirty="0"/>
              <a:t>可授权业务类型：计划、采购申请和合同；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dirty="0"/>
              <a:t>可以设置有效时间；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dirty="0"/>
              <a:t>可设置授权部门：多个部门只授权个别部门；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dirty="0"/>
              <a:t>可随时取消授权；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2658" y="-8764"/>
            <a:ext cx="2609342" cy="50862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56173"/>
            <a:ext cx="12192000" cy="301827"/>
          </a:xfrm>
          <a:prstGeom prst="rect">
            <a:avLst/>
          </a:prstGeom>
        </p:spPr>
      </p:pic>
      <p:sp>
        <p:nvSpPr>
          <p:cNvPr id="10" name="Rectangle 162"/>
          <p:cNvSpPr/>
          <p:nvPr/>
        </p:nvSpPr>
        <p:spPr>
          <a:xfrm>
            <a:off x="4615961" y="534499"/>
            <a:ext cx="190793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129000" y="49528"/>
            <a:ext cx="4881853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  <a:defRPr/>
            </a:pPr>
            <a:r>
              <a:rPr lang="zh-CN" altLang="en-US" sz="27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设置代理审批人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9809" y="617481"/>
            <a:ext cx="8352381" cy="6019048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790,&quot;width&quot;:27990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默认设计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8_默认设计模板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2382</Words>
  <Application>Microsoft Office PowerPoint</Application>
  <PresentationFormat>宽屏</PresentationFormat>
  <Paragraphs>369</Paragraphs>
  <Slides>45</Slides>
  <Notes>7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62" baseType="lpstr">
      <vt:lpstr>等线</vt:lpstr>
      <vt:lpstr>黑体</vt:lpstr>
      <vt:lpstr>华文楷体</vt:lpstr>
      <vt:lpstr>华文新魏</vt:lpstr>
      <vt:lpstr>楷体_GB2312</vt:lpstr>
      <vt:lpstr>宋体</vt:lpstr>
      <vt:lpstr>微软雅黑</vt:lpstr>
      <vt:lpstr>Agency FB</vt:lpstr>
      <vt:lpstr>Arial</vt:lpstr>
      <vt:lpstr>Calibri</vt:lpstr>
      <vt:lpstr>Calibri Light</vt:lpstr>
      <vt:lpstr>Impact</vt:lpstr>
      <vt:lpstr>Open Sans Light</vt:lpstr>
      <vt:lpstr>Wingdings</vt:lpstr>
      <vt:lpstr>Office 主题</vt:lpstr>
      <vt:lpstr>8_默认设计模板</vt:lpstr>
      <vt:lpstr>Bitmap Image</vt:lpstr>
      <vt:lpstr>医学部“仪器设备采购管理系统”培训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医学部实验室管理工作汇报</dc:title>
  <dc:creator>北京大学本级</dc:creator>
  <cp:lastModifiedBy>刘书龙</cp:lastModifiedBy>
  <cp:revision>225</cp:revision>
  <dcterms:created xsi:type="dcterms:W3CDTF">2021-10-13T06:00:00Z</dcterms:created>
  <dcterms:modified xsi:type="dcterms:W3CDTF">2022-04-01T06:02:22Z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E9C627D98D2142ECA9FE9E5B574FC968</vt:lpwstr>
  </property>
  <property fmtid="{D5CDD505-2E9C-101B-9397-08002B2CF9AE}" pid="3" name="KSOProductBuildVer">
    <vt:lpwstr>2052-11.1.0.11365</vt:lpwstr>
  </property>
</Properties>
</file>